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13"/>
  </p:notesMasterIdLst>
  <p:sldIdLst>
    <p:sldId id="256" r:id="rId2"/>
    <p:sldId id="266" r:id="rId3"/>
    <p:sldId id="265" r:id="rId4"/>
    <p:sldId id="267" r:id="rId5"/>
    <p:sldId id="270" r:id="rId6"/>
    <p:sldId id="271" r:id="rId7"/>
    <p:sldId id="268" r:id="rId8"/>
    <p:sldId id="272" r:id="rId9"/>
    <p:sldId id="269" r:id="rId10"/>
    <p:sldId id="273" r:id="rId11"/>
    <p:sldId id="261" r:id="rId12"/>
  </p:sldIdLst>
  <p:sldSz cx="9144000" cy="6858000" type="screen4x3"/>
  <p:notesSz cx="6858000" cy="9144000"/>
  <p:defaultTextStyle>
    <a:defPPr>
      <a:defRPr lang="ar-Q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4D2B"/>
    <a:srgbClr val="008000"/>
    <a:srgbClr val="58A26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0" d="100"/>
          <a:sy n="70" d="100"/>
        </p:scale>
        <p:origin x="-13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Q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560563A-6ECA-4EBF-82BB-6D1FD93BBA15}" type="datetimeFigureOut">
              <a:rPr lang="ar-QA" smtClean="0"/>
              <a:pPr/>
              <a:t>01/01/1433</a:t>
            </a:fld>
            <a:endParaRPr lang="ar-Q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Q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923A81B-7823-4D3F-BA3F-269F7D33794A}" type="slidenum">
              <a:rPr lang="ar-QA" smtClean="0"/>
              <a:pPr/>
              <a:t>‹#›</a:t>
            </a:fld>
            <a:endParaRPr lang="ar-Q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Q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3A81B-7823-4D3F-BA3F-269F7D33794A}" type="slidenum">
              <a:rPr lang="ar-QA" smtClean="0"/>
              <a:pPr/>
              <a:t>11</a:t>
            </a:fld>
            <a:endParaRPr lang="ar-Q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83819C1-5CB9-43F8-B81A-E493EDE025E2}" type="datetimeFigureOut">
              <a:rPr lang="ar-QA" smtClean="0"/>
              <a:pPr/>
              <a:t>01/01/1433</a:t>
            </a:fld>
            <a:endParaRPr lang="ar-Q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Q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D1CB5B-7F12-453F-B2A6-1648D42A25B7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819C1-5CB9-43F8-B81A-E493EDE025E2}" type="datetimeFigureOut">
              <a:rPr lang="ar-QA" smtClean="0"/>
              <a:pPr/>
              <a:t>01/01/1433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1CB5B-7F12-453F-B2A6-1648D42A25B7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819C1-5CB9-43F8-B81A-E493EDE025E2}" type="datetimeFigureOut">
              <a:rPr lang="ar-QA" smtClean="0"/>
              <a:pPr/>
              <a:t>01/01/1433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1CB5B-7F12-453F-B2A6-1648D42A25B7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819C1-5CB9-43F8-B81A-E493EDE025E2}" type="datetimeFigureOut">
              <a:rPr lang="ar-QA" smtClean="0"/>
              <a:pPr/>
              <a:t>01/01/1433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1CB5B-7F12-453F-B2A6-1648D42A25B7}" type="slidenum">
              <a:rPr lang="ar-QA" smtClean="0"/>
              <a:pPr/>
              <a:t>‹#›</a:t>
            </a:fld>
            <a:endParaRPr lang="ar-Q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819C1-5CB9-43F8-B81A-E493EDE025E2}" type="datetimeFigureOut">
              <a:rPr lang="ar-QA" smtClean="0"/>
              <a:pPr/>
              <a:t>01/01/1433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1CB5B-7F12-453F-B2A6-1648D42A25B7}" type="slidenum">
              <a:rPr lang="ar-QA" smtClean="0"/>
              <a:pPr/>
              <a:t>‹#›</a:t>
            </a:fld>
            <a:endParaRPr lang="ar-Q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819C1-5CB9-43F8-B81A-E493EDE025E2}" type="datetimeFigureOut">
              <a:rPr lang="ar-QA" smtClean="0"/>
              <a:pPr/>
              <a:t>01/01/1433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1CB5B-7F12-453F-B2A6-1648D42A25B7}" type="slidenum">
              <a:rPr lang="ar-QA" smtClean="0"/>
              <a:pPr/>
              <a:t>‹#›</a:t>
            </a:fld>
            <a:endParaRPr lang="ar-Q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819C1-5CB9-43F8-B81A-E493EDE025E2}" type="datetimeFigureOut">
              <a:rPr lang="ar-QA" smtClean="0"/>
              <a:pPr/>
              <a:t>01/01/1433</a:t>
            </a:fld>
            <a:endParaRPr lang="ar-Q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Q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1CB5B-7F12-453F-B2A6-1648D42A25B7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819C1-5CB9-43F8-B81A-E493EDE025E2}" type="datetimeFigureOut">
              <a:rPr lang="ar-QA" smtClean="0"/>
              <a:pPr/>
              <a:t>01/01/1433</a:t>
            </a:fld>
            <a:endParaRPr lang="ar-Q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Q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1CB5B-7F12-453F-B2A6-1648D42A25B7}" type="slidenum">
              <a:rPr lang="ar-QA" smtClean="0"/>
              <a:pPr/>
              <a:t>‹#›</a:t>
            </a:fld>
            <a:endParaRPr lang="ar-Q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819C1-5CB9-43F8-B81A-E493EDE025E2}" type="datetimeFigureOut">
              <a:rPr lang="ar-QA" smtClean="0"/>
              <a:pPr/>
              <a:t>01/01/1433</a:t>
            </a:fld>
            <a:endParaRPr lang="ar-Q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Q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1CB5B-7F12-453F-B2A6-1648D42A25B7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83819C1-5CB9-43F8-B81A-E493EDE025E2}" type="datetimeFigureOut">
              <a:rPr lang="ar-QA" smtClean="0"/>
              <a:pPr/>
              <a:t>01/01/1433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1CB5B-7F12-453F-B2A6-1648D42A25B7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83819C1-5CB9-43F8-B81A-E493EDE025E2}" type="datetimeFigureOut">
              <a:rPr lang="ar-QA" smtClean="0"/>
              <a:pPr/>
              <a:t>01/01/1433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D1CB5B-7F12-453F-B2A6-1648D42A25B7}" type="slidenum">
              <a:rPr lang="ar-QA" smtClean="0"/>
              <a:pPr/>
              <a:t>‹#›</a:t>
            </a:fld>
            <a:endParaRPr lang="ar-Q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83819C1-5CB9-43F8-B81A-E493EDE025E2}" type="datetimeFigureOut">
              <a:rPr lang="ar-QA" smtClean="0"/>
              <a:pPr/>
              <a:t>01/01/1433</a:t>
            </a:fld>
            <a:endParaRPr lang="ar-Q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Q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FD1CB5B-7F12-453F-B2A6-1648D42A25B7}" type="slidenum">
              <a:rPr lang="ar-QA" smtClean="0"/>
              <a:pPr/>
              <a:t>‹#›</a:t>
            </a:fld>
            <a:endParaRPr lang="ar-Q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060848"/>
            <a:ext cx="8062912" cy="1470025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QA" sz="115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التشاكل</a:t>
            </a:r>
            <a:r>
              <a:rPr lang="ar-QA" sz="115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الجزيئي</a:t>
            </a:r>
            <a:endParaRPr lang="ar-QA" sz="115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E:\فورمة المنسقة\last_logo(111)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2200" y="0"/>
            <a:ext cx="119180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Documents and Settings\Administrator\My Documents\My Pictures\untitled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40671" cy="1508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dirty="0" smtClean="0">
                <a:solidFill>
                  <a:schemeClr val="accent2"/>
                </a:solidFill>
              </a:rPr>
              <a:t>ما أوجه التشابه والاختلاف بين </a:t>
            </a:r>
            <a:r>
              <a:rPr lang="ar-QA" dirty="0" err="1" smtClean="0">
                <a:solidFill>
                  <a:schemeClr val="accent2"/>
                </a:solidFill>
              </a:rPr>
              <a:t>المتشاكلات</a:t>
            </a:r>
            <a:r>
              <a:rPr lang="ar-QA" dirty="0" smtClean="0">
                <a:solidFill>
                  <a:schemeClr val="accent2"/>
                </a:solidFill>
              </a:rPr>
              <a:t> الضوئية ؟</a:t>
            </a:r>
          </a:p>
          <a:p>
            <a:r>
              <a:rPr lang="ar-QA" b="1" dirty="0" smtClean="0">
                <a:solidFill>
                  <a:srgbClr val="00B050"/>
                </a:solidFill>
              </a:rPr>
              <a:t>التشابه </a:t>
            </a:r>
            <a:r>
              <a:rPr lang="ar-QA" dirty="0" smtClean="0">
                <a:solidFill>
                  <a:schemeClr val="accent2"/>
                </a:solidFill>
              </a:rPr>
              <a:t>                                                ا</a:t>
            </a:r>
            <a:r>
              <a:rPr lang="ar-QA" b="1" dirty="0" smtClean="0">
                <a:solidFill>
                  <a:srgbClr val="00B050"/>
                </a:solidFill>
              </a:rPr>
              <a:t>لاختلاف</a:t>
            </a:r>
          </a:p>
          <a:p>
            <a:r>
              <a:rPr lang="ar-QA" dirty="0" smtClean="0">
                <a:solidFill>
                  <a:schemeClr val="bg2">
                    <a:lumMod val="25000"/>
                  </a:schemeClr>
                </a:solidFill>
              </a:rPr>
              <a:t>- نفس الصيغة الجزئية                          - اتجاه دوران الضوء </a:t>
            </a:r>
          </a:p>
          <a:p>
            <a:r>
              <a:rPr lang="ar-QA" dirty="0" smtClean="0">
                <a:solidFill>
                  <a:schemeClr val="bg2">
                    <a:lumMod val="25000"/>
                  </a:schemeClr>
                </a:solidFill>
              </a:rPr>
              <a:t>- نفس الخواص الفيزيائية والكيميائية           - الخواص البيولوجية </a:t>
            </a:r>
          </a:p>
          <a:p>
            <a:r>
              <a:rPr lang="ar-QA" dirty="0" smtClean="0">
                <a:solidFill>
                  <a:schemeClr val="bg2">
                    <a:lumMod val="25000"/>
                  </a:schemeClr>
                </a:solidFill>
              </a:rPr>
              <a:t>نفس درجة انحراف الضوء المستقطب          – سرعة التفاعل</a:t>
            </a:r>
          </a:p>
          <a:p>
            <a:r>
              <a:rPr lang="ar-QA" dirty="0" smtClean="0">
                <a:solidFill>
                  <a:schemeClr val="bg2">
                    <a:lumMod val="25000"/>
                  </a:schemeClr>
                </a:solidFill>
              </a:rPr>
              <a:t>                                                    -الشكل البلوري </a:t>
            </a:r>
            <a:endParaRPr lang="ar-QA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QA"/>
          </a:p>
        </p:txBody>
      </p:sp>
    </p:spTree>
  </p:cSld>
  <p:clrMapOvr>
    <a:masterClrMapping/>
  </p:clrMapOvr>
  <p:transition spd="slow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05064"/>
            <a:ext cx="8229600" cy="226627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ar-QA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772816"/>
            <a:ext cx="8229600" cy="1399032"/>
          </a:xfrm>
        </p:spPr>
        <p:txBody>
          <a:bodyPr>
            <a:noAutofit/>
          </a:bodyPr>
          <a:lstStyle/>
          <a:p>
            <a:pPr algn="ctr"/>
            <a:r>
              <a:rPr lang="ar-QA" sz="28700" smtClean="0">
                <a:latin typeface="Arial" pitchFamily="34" charset="0"/>
                <a:cs typeface="Arial" pitchFamily="34" charset="0"/>
              </a:rPr>
              <a:t>النهاية</a:t>
            </a:r>
            <a:endParaRPr lang="ar-QA" sz="287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898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QA" sz="3200" dirty="0" smtClean="0">
                <a:latin typeface="Arial" pitchFamily="34" charset="0"/>
                <a:cs typeface="Arial" pitchFamily="34" charset="0"/>
              </a:rPr>
              <a:t>وجود عدة مركبات ذات صيغة جزيئية واحدة ولكنها تختلف في التركيب أو توزيع </a:t>
            </a:r>
            <a:r>
              <a:rPr lang="ar-QA" sz="3200" dirty="0" err="1" smtClean="0">
                <a:latin typeface="Arial" pitchFamily="34" charset="0"/>
                <a:cs typeface="Arial" pitchFamily="34" charset="0"/>
              </a:rPr>
              <a:t>الذرات</a:t>
            </a:r>
            <a:r>
              <a:rPr lang="ar-QA" sz="3200" dirty="0" smtClean="0">
                <a:latin typeface="Arial" pitchFamily="34" charset="0"/>
                <a:cs typeface="Arial" pitchFamily="34" charset="0"/>
              </a:rPr>
              <a:t> أو المجموعات في الفراغ.</a:t>
            </a:r>
          </a:p>
          <a:p>
            <a:pPr>
              <a:buNone/>
            </a:pPr>
            <a:endParaRPr lang="ar-QA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ar-QA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QA" sz="3200" b="1" dirty="0" err="1" smtClean="0">
                <a:latin typeface="Arial" pitchFamily="34" charset="0"/>
                <a:cs typeface="Arial" pitchFamily="34" charset="0"/>
              </a:rPr>
              <a:t>التشاكل</a:t>
            </a:r>
            <a:r>
              <a:rPr lang="ar-QA" sz="3200" b="1" dirty="0" smtClean="0">
                <a:latin typeface="Arial" pitchFamily="34" charset="0"/>
                <a:cs typeface="Arial" pitchFamily="34" charset="0"/>
              </a:rPr>
              <a:t> الجزيئي التركيبي : </a:t>
            </a:r>
            <a:r>
              <a:rPr lang="ar-QA" sz="3200" dirty="0" smtClean="0">
                <a:latin typeface="Arial" pitchFamily="34" charset="0"/>
                <a:cs typeface="Arial" pitchFamily="34" charset="0"/>
              </a:rPr>
              <a:t>وجود عدة مركبات ذات صيغة جزئية واحدة ولكن لكل منها صيغة تركيبية مختلفة.</a:t>
            </a:r>
          </a:p>
          <a:p>
            <a:pPr>
              <a:buNone/>
            </a:pPr>
            <a:endParaRPr lang="ar-Q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QA" dirty="0" err="1" smtClean="0">
                <a:latin typeface="Arial" pitchFamily="34" charset="0"/>
                <a:cs typeface="Arial" pitchFamily="34" charset="0"/>
              </a:rPr>
              <a:t>التشاكل</a:t>
            </a:r>
            <a:r>
              <a:rPr lang="ar-QA" dirty="0" smtClean="0">
                <a:latin typeface="Arial" pitchFamily="34" charset="0"/>
                <a:cs typeface="Arial" pitchFamily="34" charset="0"/>
              </a:rPr>
              <a:t> الجزئي</a:t>
            </a:r>
            <a:endParaRPr lang="ar-QA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8964488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QA" dirty="0" smtClean="0">
                <a:latin typeface="Arial" pitchFamily="34" charset="0"/>
                <a:cs typeface="Arial" pitchFamily="34" charset="0"/>
              </a:rPr>
              <a:t>وجود مركبات لها نفس الصيغة الجزيئية ولكنها تختلف في </a:t>
            </a:r>
            <a:r>
              <a:rPr lang="ar-QA" u="sng" dirty="0" smtClean="0">
                <a:latin typeface="Arial" pitchFamily="34" charset="0"/>
                <a:cs typeface="Arial" pitchFamily="34" charset="0"/>
              </a:rPr>
              <a:t>الصيغة البنائية لسلسة الكربون.</a:t>
            </a:r>
          </a:p>
          <a:p>
            <a:pPr>
              <a:buNone/>
            </a:pPr>
            <a:endParaRPr lang="ar-QA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ar-QA" b="1" dirty="0" err="1" smtClean="0">
                <a:latin typeface="Arial" pitchFamily="34" charset="0"/>
                <a:cs typeface="Arial" pitchFamily="34" charset="0"/>
              </a:rPr>
              <a:t>التشاكل</a:t>
            </a:r>
            <a:r>
              <a:rPr lang="ar-QA" b="1" dirty="0" smtClean="0">
                <a:latin typeface="Arial" pitchFamily="34" charset="0"/>
                <a:cs typeface="Arial" pitchFamily="34" charset="0"/>
              </a:rPr>
              <a:t> الموضعي : </a:t>
            </a:r>
            <a:r>
              <a:rPr lang="ar-QA" dirty="0" smtClean="0">
                <a:latin typeface="Arial" pitchFamily="34" charset="0"/>
                <a:cs typeface="Arial" pitchFamily="34" charset="0"/>
              </a:rPr>
              <a:t>وجود عدة مركبات لها نفس الصيغة الجزيئية ونفس المجموعة الوظيفية لكنها تختلف في </a:t>
            </a:r>
            <a:r>
              <a:rPr lang="ar-QA" u="sng" dirty="0" smtClean="0">
                <a:latin typeface="Arial" pitchFamily="34" charset="0"/>
                <a:cs typeface="Arial" pitchFamily="34" charset="0"/>
              </a:rPr>
              <a:t>موقع المجموعة الوظيفية </a:t>
            </a:r>
            <a:r>
              <a:rPr lang="ar-QA" dirty="0" smtClean="0">
                <a:latin typeface="Arial" pitchFamily="34" charset="0"/>
                <a:cs typeface="Arial" pitchFamily="34" charset="0"/>
              </a:rPr>
              <a:t>على السلسلة الكربونية.</a:t>
            </a:r>
          </a:p>
          <a:p>
            <a:pPr>
              <a:buNone/>
            </a:pPr>
            <a:endParaRPr lang="ar-QA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60000"/>
              </a:lnSpc>
              <a:buNone/>
            </a:pPr>
            <a:r>
              <a:rPr lang="ar-QA" b="1" dirty="0" err="1" smtClean="0">
                <a:latin typeface="Arial" pitchFamily="34" charset="0"/>
                <a:cs typeface="Arial" pitchFamily="34" charset="0"/>
              </a:rPr>
              <a:t>التشاكل</a:t>
            </a:r>
            <a:r>
              <a:rPr lang="ar-QA" b="1" dirty="0" smtClean="0">
                <a:latin typeface="Arial" pitchFamily="34" charset="0"/>
                <a:cs typeface="Arial" pitchFamily="34" charset="0"/>
              </a:rPr>
              <a:t> الوظيفي: </a:t>
            </a:r>
            <a:r>
              <a:rPr lang="ar-QA" dirty="0" smtClean="0">
                <a:latin typeface="Arial" pitchFamily="34" charset="0"/>
                <a:cs typeface="Arial" pitchFamily="34" charset="0"/>
              </a:rPr>
              <a:t>وجود مركبات لها نفس الصيغة الجزيئية ولكنها تختلف في </a:t>
            </a:r>
            <a:r>
              <a:rPr lang="ar-QA" u="sng" dirty="0" smtClean="0">
                <a:latin typeface="Arial" pitchFamily="34" charset="0"/>
                <a:cs typeface="Arial" pitchFamily="34" charset="0"/>
              </a:rPr>
              <a:t>نوع المجموعة الوظيفية</a:t>
            </a:r>
            <a:r>
              <a:rPr lang="ar-QA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ar-QA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ar-QA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QA" sz="4800" dirty="0" err="1" smtClean="0">
                <a:latin typeface="Arial" pitchFamily="34" charset="0"/>
                <a:cs typeface="Arial" pitchFamily="34" charset="0"/>
              </a:rPr>
              <a:t>تشاكل</a:t>
            </a:r>
            <a:r>
              <a:rPr lang="ar-QA" sz="4800" dirty="0" smtClean="0">
                <a:latin typeface="Arial" pitchFamily="34" charset="0"/>
                <a:cs typeface="Arial" pitchFamily="34" charset="0"/>
              </a:rPr>
              <a:t> أشباه السلسلة</a:t>
            </a:r>
            <a:endParaRPr lang="ar-QA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endParaRPr lang="ar-QA" b="1" dirty="0" smtClean="0"/>
          </a:p>
          <a:p>
            <a:pPr>
              <a:lnSpc>
                <a:spcPct val="150000"/>
              </a:lnSpc>
            </a:pPr>
            <a:r>
              <a:rPr lang="ar-QA" sz="2800" b="1" dirty="0" smtClean="0"/>
              <a:t>ثانياً : التشاكل الجزيئي الفراغي </a:t>
            </a:r>
            <a:r>
              <a:rPr lang="ar-QA" sz="2800" b="1" dirty="0" smtClean="0">
                <a:solidFill>
                  <a:srgbClr val="008000"/>
                </a:solidFill>
              </a:rPr>
              <a:t>: وجود مركبات لها نفس الصيغة الجزيئية ونفس التركيب ونفس المجموعة الوظيفية ولكنها تختلف في توزيع الذرات أو المجموعات في الفراغ.</a:t>
            </a:r>
          </a:p>
          <a:p>
            <a:pPr>
              <a:buNone/>
            </a:pPr>
            <a:endParaRPr lang="ar-QA" sz="2800" dirty="0" smtClean="0"/>
          </a:p>
          <a:p>
            <a:pPr>
              <a:lnSpc>
                <a:spcPct val="150000"/>
              </a:lnSpc>
            </a:pPr>
            <a:r>
              <a:rPr lang="ar-QA" sz="2800" b="1" dirty="0" smtClean="0"/>
              <a:t>أ ) </a:t>
            </a:r>
            <a:r>
              <a:rPr lang="ar-QA" sz="2800" b="1" dirty="0" smtClean="0">
                <a:solidFill>
                  <a:srgbClr val="FF0000"/>
                </a:solidFill>
              </a:rPr>
              <a:t>التشاكل الفراغي الهندسي</a:t>
            </a:r>
            <a:r>
              <a:rPr lang="ar-QA" sz="2800" b="1" dirty="0" smtClean="0"/>
              <a:t>: </a:t>
            </a:r>
            <a:r>
              <a:rPr lang="ar-QA" sz="2800" b="1" dirty="0" smtClean="0">
                <a:solidFill>
                  <a:schemeClr val="bg2">
                    <a:lumMod val="25000"/>
                  </a:schemeClr>
                </a:solidFill>
              </a:rPr>
              <a:t>وجود مركبات لها نفس الصيغة الجزيئية وتحتوي على </a:t>
            </a:r>
            <a:r>
              <a:rPr lang="ar-QA" sz="2800" b="1" u="sng" dirty="0" smtClean="0">
                <a:solidFill>
                  <a:schemeClr val="bg2">
                    <a:lumMod val="25000"/>
                  </a:schemeClr>
                </a:solidFill>
              </a:rPr>
              <a:t>رابطة ثنائية </a:t>
            </a:r>
            <a:r>
              <a:rPr lang="ar-QA" sz="2800" b="1" dirty="0" smtClean="0">
                <a:solidFill>
                  <a:schemeClr val="bg2">
                    <a:lumMod val="25000"/>
                  </a:schemeClr>
                </a:solidFill>
              </a:rPr>
              <a:t>أو </a:t>
            </a:r>
            <a:r>
              <a:rPr lang="ar-QA" sz="2800" b="1" u="sng" dirty="0" smtClean="0">
                <a:solidFill>
                  <a:schemeClr val="bg2">
                    <a:lumMod val="25000"/>
                  </a:schemeClr>
                </a:solidFill>
              </a:rPr>
              <a:t>تركيب حلقي </a:t>
            </a:r>
            <a:r>
              <a:rPr lang="ar-QA" sz="2800" b="1" dirty="0" smtClean="0">
                <a:solidFill>
                  <a:schemeClr val="bg2">
                    <a:lumMod val="25000"/>
                  </a:schemeClr>
                </a:solidFill>
              </a:rPr>
              <a:t>ولكنها تختلف في </a:t>
            </a:r>
            <a:r>
              <a:rPr lang="ar-QA" sz="2800" b="1" u="sng" dirty="0" smtClean="0">
                <a:solidFill>
                  <a:schemeClr val="bg2">
                    <a:lumMod val="25000"/>
                  </a:schemeClr>
                </a:solidFill>
              </a:rPr>
              <a:t>اتجاه توزيع الذرات </a:t>
            </a:r>
            <a:r>
              <a:rPr lang="ar-QA" sz="2800" b="1" dirty="0" smtClean="0">
                <a:solidFill>
                  <a:schemeClr val="bg2">
                    <a:lumMod val="25000"/>
                  </a:schemeClr>
                </a:solidFill>
              </a:rPr>
              <a:t>أو المجموعات بالنسبة لمستوى الحلقة أو الاتجاه بالنسبة للرابطة الثنائية.</a:t>
            </a:r>
            <a:endParaRPr lang="ar-QA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slow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C=C                                           </a:t>
            </a:r>
            <a:r>
              <a:rPr lang="en-US" dirty="0" err="1" smtClean="0"/>
              <a:t>C</a:t>
            </a:r>
            <a:r>
              <a:rPr lang="en-US" dirty="0" smtClean="0"/>
              <a:t>=C </a:t>
            </a:r>
            <a:endParaRPr lang="en-US" dirty="0" smtClean="0"/>
          </a:p>
          <a:p>
            <a:r>
              <a:rPr lang="ar-QA" dirty="0" smtClean="0"/>
              <a:t>                                           </a:t>
            </a:r>
          </a:p>
          <a:p>
            <a:r>
              <a:rPr lang="ar-QA" dirty="0" smtClean="0"/>
              <a:t>ض- </a:t>
            </a:r>
            <a:r>
              <a:rPr lang="ar-QA" dirty="0" smtClean="0"/>
              <a:t>2,1 - ثنائي برومو ايثين              </a:t>
            </a:r>
            <a:r>
              <a:rPr lang="ar-QA" dirty="0" smtClean="0"/>
              <a:t>م </a:t>
            </a:r>
            <a:r>
              <a:rPr lang="ar-QA" dirty="0" smtClean="0"/>
              <a:t>-2,1 - ثنائي برومو ايثين </a:t>
            </a:r>
            <a:endParaRPr lang="ar-QA" dirty="0" smtClean="0"/>
          </a:p>
          <a:p>
            <a:pPr>
              <a:buNone/>
            </a:pPr>
            <a:endParaRPr lang="ar-QA" dirty="0" smtClean="0"/>
          </a:p>
          <a:p>
            <a:r>
              <a:rPr lang="en-US" dirty="0" smtClean="0"/>
              <a:t>C=C</a:t>
            </a:r>
            <a:r>
              <a:rPr lang="ar-QA" dirty="0" smtClean="0"/>
              <a:t> </a:t>
            </a:r>
            <a:endParaRPr lang="ar-QA" dirty="0" smtClean="0"/>
          </a:p>
          <a:p>
            <a:endParaRPr lang="ar-QA" dirty="0" smtClean="0"/>
          </a:p>
          <a:p>
            <a:r>
              <a:rPr lang="ar-QA" dirty="0" smtClean="0"/>
              <a:t>م- حمض </a:t>
            </a:r>
            <a:r>
              <a:rPr lang="ar-QA" dirty="0" err="1" smtClean="0"/>
              <a:t>كروتونيك</a:t>
            </a:r>
            <a:r>
              <a:rPr lang="ar-QA" dirty="0" smtClean="0"/>
              <a:t>                           </a:t>
            </a:r>
            <a:endParaRPr lang="ar-QA" dirty="0" smtClean="0"/>
          </a:p>
          <a:p>
            <a:endParaRPr lang="ar-QA" dirty="0" smtClean="0"/>
          </a:p>
          <a:p>
            <a:r>
              <a:rPr lang="ar-QA" dirty="0" smtClean="0"/>
              <a:t>  </a:t>
            </a:r>
            <a:r>
              <a:rPr lang="en-US" dirty="0" smtClean="0"/>
              <a:t>C=C</a:t>
            </a:r>
            <a:r>
              <a:rPr lang="ar-QA" dirty="0" smtClean="0"/>
              <a:t>                    </a:t>
            </a:r>
          </a:p>
          <a:p>
            <a:endParaRPr lang="ar-QA" dirty="0" smtClean="0"/>
          </a:p>
          <a:p>
            <a:r>
              <a:rPr lang="ar-QA" dirty="0" smtClean="0"/>
              <a:t>ض- حمض </a:t>
            </a:r>
            <a:r>
              <a:rPr lang="ar-QA" dirty="0" err="1" smtClean="0"/>
              <a:t>كروتونيك</a:t>
            </a:r>
            <a:r>
              <a:rPr lang="ar-QA" dirty="0" smtClean="0"/>
              <a:t> </a:t>
            </a:r>
            <a:endParaRPr lang="ar-QA" dirty="0" smtClean="0"/>
          </a:p>
          <a:p>
            <a:endParaRPr lang="ar-Q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QA"/>
          </a:p>
        </p:txBody>
      </p:sp>
    </p:spTree>
  </p:cSld>
  <p:clrMapOvr>
    <a:masterClrMapping/>
  </p:clrMapOvr>
  <p:transition spd="slow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dirty="0" smtClean="0"/>
              <a:t>مثال : </a:t>
            </a:r>
          </a:p>
          <a:p>
            <a:r>
              <a:rPr lang="ar-QA" dirty="0" smtClean="0"/>
              <a:t>أي المركبين له </a:t>
            </a:r>
            <a:r>
              <a:rPr lang="ar-QA" dirty="0" err="1" smtClean="0"/>
              <a:t>تشاكل</a:t>
            </a:r>
            <a:r>
              <a:rPr lang="ar-QA" dirty="0" smtClean="0"/>
              <a:t> هندسي </a:t>
            </a:r>
          </a:p>
          <a:p>
            <a:r>
              <a:rPr lang="en-US" dirty="0" smtClean="0"/>
              <a:t>CH</a:t>
            </a:r>
            <a:r>
              <a:rPr lang="en-US" baseline="-25000" dirty="0" smtClean="0"/>
              <a:t>3</a:t>
            </a:r>
            <a:r>
              <a:rPr lang="en-US" dirty="0" smtClean="0"/>
              <a:t>CH</a:t>
            </a:r>
            <a:r>
              <a:rPr lang="en-US" baseline="-25000" dirty="0" smtClean="0"/>
              <a:t>2</a:t>
            </a:r>
            <a:r>
              <a:rPr lang="en-US" dirty="0" smtClean="0"/>
              <a:t>CH=CHCH</a:t>
            </a:r>
            <a:r>
              <a:rPr lang="en-US" baseline="-25000" dirty="0" smtClean="0"/>
              <a:t>2</a:t>
            </a:r>
            <a:r>
              <a:rPr lang="en-US" dirty="0" smtClean="0"/>
              <a:t>CH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endParaRPr lang="ar-QA" dirty="0" smtClean="0"/>
          </a:p>
          <a:p>
            <a:endParaRPr lang="ar-QA" dirty="0" smtClean="0"/>
          </a:p>
          <a:p>
            <a:endParaRPr lang="ar-QA" dirty="0" smtClean="0"/>
          </a:p>
          <a:p>
            <a:endParaRPr lang="en-US" dirty="0" smtClean="0"/>
          </a:p>
          <a:p>
            <a:r>
              <a:rPr lang="en-US" dirty="0" smtClean="0"/>
              <a:t>CH</a:t>
            </a:r>
            <a:r>
              <a:rPr lang="en-US" baseline="-25000" dirty="0" smtClean="0"/>
              <a:t>3</a:t>
            </a:r>
            <a:r>
              <a:rPr lang="en-US" dirty="0" smtClean="0"/>
              <a:t>CH</a:t>
            </a:r>
            <a:r>
              <a:rPr lang="en-US" baseline="-25000" dirty="0" smtClean="0"/>
              <a:t>2</a:t>
            </a:r>
            <a:r>
              <a:rPr lang="en-US" dirty="0" smtClean="0"/>
              <a:t>CH=CH</a:t>
            </a:r>
            <a:r>
              <a:rPr lang="en-US" baseline="-25000" dirty="0" smtClean="0"/>
              <a:t>2</a:t>
            </a:r>
            <a:r>
              <a:rPr lang="en-US" dirty="0" smtClean="0"/>
              <a:t>     </a:t>
            </a:r>
            <a:endParaRPr lang="ar-Q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QA"/>
          </a:p>
        </p:txBody>
      </p:sp>
    </p:spTree>
  </p:cSld>
  <p:clrMapOvr>
    <a:masterClrMapping/>
  </p:clrMapOvr>
  <p:transition spd="slow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6669360"/>
          </a:xfrm>
        </p:spPr>
        <p:txBody>
          <a:bodyPr>
            <a:normAutofit/>
          </a:bodyPr>
          <a:lstStyle/>
          <a:p>
            <a:endParaRPr lang="ar-QA" b="1" dirty="0" smtClean="0"/>
          </a:p>
          <a:p>
            <a:pPr>
              <a:lnSpc>
                <a:spcPct val="150000"/>
              </a:lnSpc>
            </a:pPr>
            <a:r>
              <a:rPr lang="ar-QA" sz="2800" b="1" dirty="0" smtClean="0">
                <a:solidFill>
                  <a:schemeClr val="accent2"/>
                </a:solidFill>
              </a:rPr>
              <a:t>ب)</a:t>
            </a:r>
            <a:r>
              <a:rPr lang="ar-QA" sz="2800" b="1" dirty="0" err="1" smtClean="0">
                <a:solidFill>
                  <a:schemeClr val="accent2"/>
                </a:solidFill>
              </a:rPr>
              <a:t>التشاكل</a:t>
            </a:r>
            <a:r>
              <a:rPr lang="ar-QA" sz="2800" b="1" dirty="0" smtClean="0">
                <a:solidFill>
                  <a:schemeClr val="accent2"/>
                </a:solidFill>
              </a:rPr>
              <a:t> الضوئي</a:t>
            </a:r>
            <a:r>
              <a:rPr lang="ar-QA" sz="2800" b="1" dirty="0" smtClean="0"/>
              <a:t>:</a:t>
            </a:r>
            <a:r>
              <a:rPr lang="ar-QA" sz="2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ar-QA" sz="2800" dirty="0" smtClean="0">
                <a:solidFill>
                  <a:schemeClr val="bg2">
                    <a:lumMod val="25000"/>
                  </a:schemeClr>
                </a:solidFill>
              </a:rPr>
              <a:t>وجود </a:t>
            </a:r>
            <a:r>
              <a:rPr lang="ar-QA" sz="2800" u="sng" dirty="0" smtClean="0">
                <a:solidFill>
                  <a:schemeClr val="bg2">
                    <a:lumMod val="25000"/>
                  </a:schemeClr>
                </a:solidFill>
              </a:rPr>
              <a:t>صورتين للمركب </a:t>
            </a:r>
            <a:r>
              <a:rPr lang="ar-QA" sz="2800" dirty="0" smtClean="0">
                <a:solidFill>
                  <a:schemeClr val="bg2">
                    <a:lumMod val="25000"/>
                  </a:schemeClr>
                </a:solidFill>
              </a:rPr>
              <a:t>الواحد تدير كل منهما مستوى </a:t>
            </a:r>
            <a:r>
              <a:rPr lang="ar-QA" sz="2800" u="sng" dirty="0" smtClean="0">
                <a:solidFill>
                  <a:schemeClr val="bg2">
                    <a:lumMod val="25000"/>
                  </a:schemeClr>
                </a:solidFill>
              </a:rPr>
              <a:t>الضوء المستقطب </a:t>
            </a:r>
            <a:r>
              <a:rPr lang="ar-QA" sz="2800" dirty="0" smtClean="0">
                <a:solidFill>
                  <a:schemeClr val="bg2">
                    <a:lumMod val="25000"/>
                  </a:schemeClr>
                </a:solidFill>
              </a:rPr>
              <a:t>في اتجاه مختلف(مع أو ضد عقارب الساعة) بسبب احتوائها على </a:t>
            </a:r>
            <a:r>
              <a:rPr lang="ar-QA" sz="2800" u="sng" dirty="0" smtClean="0">
                <a:solidFill>
                  <a:schemeClr val="bg2">
                    <a:lumMod val="25000"/>
                  </a:schemeClr>
                </a:solidFill>
              </a:rPr>
              <a:t>ذرة كربون غير متناسقة </a:t>
            </a:r>
            <a:r>
              <a:rPr lang="ar-QA" sz="2800" dirty="0" smtClean="0">
                <a:solidFill>
                  <a:schemeClr val="bg2">
                    <a:lumMod val="25000"/>
                  </a:schemeClr>
                </a:solidFill>
              </a:rPr>
              <a:t>أو أكثر</a:t>
            </a:r>
            <a:r>
              <a:rPr lang="ar-QA" sz="2800" dirty="0" smtClean="0"/>
              <a:t>.</a:t>
            </a:r>
          </a:p>
          <a:p>
            <a:pPr>
              <a:buNone/>
            </a:pPr>
            <a:r>
              <a:rPr lang="ar-QA" sz="2800" dirty="0" smtClean="0"/>
              <a:t>* الضوء يسير في خطوط مستقيمة ويتذبذب في جميع الاتجاهات </a:t>
            </a:r>
          </a:p>
          <a:p>
            <a:pPr>
              <a:buNone/>
            </a:pPr>
            <a:r>
              <a:rPr lang="ar-QA" sz="2800" dirty="0" smtClean="0"/>
              <a:t>* عند إمرار الضوء في منشور نيكول (بلورات كربونات كاليسيوم)</a:t>
            </a:r>
          </a:p>
          <a:p>
            <a:pPr>
              <a:buNone/>
            </a:pPr>
            <a:r>
              <a:rPr lang="ar-QA" sz="2800" dirty="0" smtClean="0"/>
              <a:t>يتذبذب الضوء في مستوى واحد </a:t>
            </a:r>
            <a:r>
              <a:rPr lang="ar-QA" sz="2800" dirty="0" smtClean="0">
                <a:solidFill>
                  <a:schemeClr val="accent2"/>
                </a:solidFill>
              </a:rPr>
              <a:t>ويسمى ضوء مستقطب</a:t>
            </a:r>
          </a:p>
          <a:p>
            <a:pPr>
              <a:buNone/>
            </a:pPr>
            <a:r>
              <a:rPr lang="ar-QA" sz="2800" b="1" dirty="0" smtClean="0">
                <a:solidFill>
                  <a:schemeClr val="accent2"/>
                </a:solidFill>
              </a:rPr>
              <a:t>الضوء المستقطب: </a:t>
            </a:r>
            <a:r>
              <a:rPr lang="ar-QA" sz="2800" dirty="0" smtClean="0"/>
              <a:t>الضوء الذي تتذبذب موجاته في مستوى واحد.</a:t>
            </a:r>
            <a:r>
              <a:rPr lang="ar-QA" sz="2800" b="1" dirty="0" smtClean="0">
                <a:solidFill>
                  <a:schemeClr val="accent2"/>
                </a:solidFill>
              </a:rPr>
              <a:t> </a:t>
            </a:r>
          </a:p>
          <a:p>
            <a:pPr>
              <a:buNone/>
            </a:pPr>
            <a:r>
              <a:rPr lang="ar-QA" sz="2800" dirty="0" smtClean="0">
                <a:solidFill>
                  <a:schemeClr val="accent2"/>
                </a:solidFill>
              </a:rPr>
              <a:t>س1 مم يتكون منشور نيكول ؟</a:t>
            </a:r>
          </a:p>
          <a:p>
            <a:pPr>
              <a:buNone/>
            </a:pPr>
            <a:r>
              <a:rPr lang="ar-QA" sz="2800" dirty="0" smtClean="0">
                <a:solidFill>
                  <a:schemeClr val="accent2"/>
                </a:solidFill>
              </a:rPr>
              <a:t>س2 ما هو الضوء المستقطب ؟</a:t>
            </a:r>
          </a:p>
          <a:p>
            <a:pPr>
              <a:buNone/>
            </a:pPr>
            <a:r>
              <a:rPr lang="ar-QA" sz="2800" dirty="0" smtClean="0">
                <a:solidFill>
                  <a:schemeClr val="accent2"/>
                </a:solidFill>
              </a:rPr>
              <a:t>س3 كيف نحصل على الضوء المستقطب ؟</a:t>
            </a:r>
          </a:p>
          <a:p>
            <a:pPr>
              <a:buNone/>
            </a:pPr>
            <a:endParaRPr lang="ar-QA" sz="28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slow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QA" b="1" dirty="0" err="1" smtClean="0">
                <a:solidFill>
                  <a:schemeClr val="accent2"/>
                </a:solidFill>
              </a:rPr>
              <a:t>المتشاكلات</a:t>
            </a:r>
            <a:r>
              <a:rPr lang="ar-QA" b="1" dirty="0" smtClean="0">
                <a:solidFill>
                  <a:schemeClr val="accent2"/>
                </a:solidFill>
              </a:rPr>
              <a:t> الضوئية : </a:t>
            </a:r>
            <a:r>
              <a:rPr lang="ar-QA" b="1" dirty="0" smtClean="0">
                <a:solidFill>
                  <a:srgbClr val="00B050"/>
                </a:solidFill>
              </a:rPr>
              <a:t>صورتين لنفس المركب إحداهما تحرف الضوء المستقطب باتجاه عقارب الساعة (إلى اليمين) (+) أو دكسترو </a:t>
            </a:r>
          </a:p>
          <a:p>
            <a:r>
              <a:rPr lang="ar-QA" b="1" dirty="0" err="1" smtClean="0">
                <a:solidFill>
                  <a:srgbClr val="00B050"/>
                </a:solidFill>
              </a:rPr>
              <a:t>والآخرى</a:t>
            </a:r>
            <a:r>
              <a:rPr lang="ar-QA" b="1" dirty="0" smtClean="0">
                <a:solidFill>
                  <a:srgbClr val="00B050"/>
                </a:solidFill>
              </a:rPr>
              <a:t> تحرف الضوء عكس عقارب الساعة (إلى اليسار)(-) أو ليفو</a:t>
            </a:r>
          </a:p>
          <a:p>
            <a:r>
              <a:rPr lang="ar-QA" b="1" dirty="0" smtClean="0">
                <a:solidFill>
                  <a:srgbClr val="00B050"/>
                </a:solidFill>
              </a:rPr>
              <a:t>*</a:t>
            </a:r>
            <a:r>
              <a:rPr lang="ar-QA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هناك مركبات عضوية لها هذه القدرة تسمى هذه الخاصية بخاصية النشاط الضوئي وتقاس بجهاز يسمى </a:t>
            </a:r>
            <a:r>
              <a:rPr lang="ar-QA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البولارميتر</a:t>
            </a:r>
            <a:r>
              <a:rPr lang="ar-QA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ar-QA" b="1" dirty="0" smtClean="0">
                <a:solidFill>
                  <a:srgbClr val="00B050"/>
                </a:solidFill>
              </a:rPr>
              <a:t>(</a:t>
            </a:r>
            <a:r>
              <a:rPr lang="ar-QA" b="1" dirty="0" smtClean="0">
                <a:solidFill>
                  <a:schemeClr val="accent2"/>
                </a:solidFill>
              </a:rPr>
              <a:t>ما وظيفته )</a:t>
            </a:r>
          </a:p>
          <a:p>
            <a:r>
              <a:rPr lang="ar-QA" b="1" dirty="0" smtClean="0">
                <a:solidFill>
                  <a:schemeClr val="accent2"/>
                </a:solidFill>
              </a:rPr>
              <a:t>متى يكون للمركب </a:t>
            </a:r>
            <a:r>
              <a:rPr lang="ar-QA" b="1" dirty="0" err="1" smtClean="0">
                <a:solidFill>
                  <a:schemeClr val="accent2"/>
                </a:solidFill>
              </a:rPr>
              <a:t>متشاكلات</a:t>
            </a:r>
            <a:r>
              <a:rPr lang="ar-QA" b="1" dirty="0" smtClean="0">
                <a:solidFill>
                  <a:schemeClr val="accent2"/>
                </a:solidFill>
              </a:rPr>
              <a:t> ضوئية ؟</a:t>
            </a:r>
          </a:p>
          <a:p>
            <a:r>
              <a:rPr lang="ar-QA" b="1" dirty="0" smtClean="0">
                <a:solidFill>
                  <a:srgbClr val="00B050"/>
                </a:solidFill>
              </a:rPr>
              <a:t>عندما يحتوي على ذرة كربون غير </a:t>
            </a:r>
            <a:r>
              <a:rPr lang="ar-QA" b="1" dirty="0" err="1" smtClean="0">
                <a:solidFill>
                  <a:srgbClr val="00B050"/>
                </a:solidFill>
              </a:rPr>
              <a:t>متناسقه</a:t>
            </a:r>
            <a:r>
              <a:rPr lang="ar-QA" b="1" dirty="0" smtClean="0">
                <a:solidFill>
                  <a:srgbClr val="00B050"/>
                </a:solidFill>
              </a:rPr>
              <a:t> </a:t>
            </a:r>
          </a:p>
          <a:p>
            <a:pPr>
              <a:buNone/>
            </a:pPr>
            <a:endParaRPr lang="ar-QA" sz="2800" dirty="0" smtClean="0"/>
          </a:p>
          <a:p>
            <a:r>
              <a:rPr lang="ar-QA" sz="2800" b="1" dirty="0" smtClean="0">
                <a:solidFill>
                  <a:schemeClr val="accent2"/>
                </a:solidFill>
              </a:rPr>
              <a:t>ذرة الكربون غير المتناسقة</a:t>
            </a:r>
            <a:r>
              <a:rPr lang="ar-QA" sz="2800" b="1" dirty="0" smtClean="0"/>
              <a:t>: </a:t>
            </a:r>
            <a:r>
              <a:rPr lang="ar-QA" sz="2800" dirty="0" smtClean="0"/>
              <a:t>هي الذرة التي ترتبط بأربع </a:t>
            </a:r>
            <a:r>
              <a:rPr lang="ar-QA" sz="2800" dirty="0" err="1" smtClean="0"/>
              <a:t>ذرات</a:t>
            </a:r>
            <a:r>
              <a:rPr lang="ar-QA" sz="2800" dirty="0" smtClean="0"/>
              <a:t> أو مجموعات مختلفة.</a:t>
            </a:r>
          </a:p>
          <a:p>
            <a:endParaRPr lang="ar-QA" b="1" dirty="0">
              <a:solidFill>
                <a:srgbClr val="00B05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QA"/>
          </a:p>
        </p:txBody>
      </p:sp>
    </p:spTree>
  </p:cSld>
  <p:clrMapOvr>
    <a:masterClrMapping/>
  </p:clrMapOvr>
  <p:transition spd="slow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 lnSpcReduction="10000"/>
          </a:bodyPr>
          <a:lstStyle/>
          <a:p>
            <a:endParaRPr lang="ar-QA" sz="2400" dirty="0" smtClean="0"/>
          </a:p>
          <a:p>
            <a:r>
              <a:rPr lang="ar-QA" sz="2400" dirty="0" smtClean="0"/>
              <a:t>        </a:t>
            </a:r>
          </a:p>
          <a:p>
            <a:r>
              <a:rPr lang="ar-QA" sz="2400" dirty="0" smtClean="0"/>
              <a:t>        </a:t>
            </a:r>
          </a:p>
          <a:p>
            <a:pPr>
              <a:buNone/>
            </a:pPr>
            <a:r>
              <a:rPr lang="ar-QA" sz="2400" dirty="0" smtClean="0"/>
              <a:t>                        </a:t>
            </a:r>
            <a:r>
              <a:rPr lang="en-US" sz="2400" dirty="0" smtClean="0"/>
              <a:t>C</a:t>
            </a:r>
            <a:r>
              <a:rPr lang="ar-QA" sz="2400" dirty="0" smtClean="0"/>
              <a:t>                           </a:t>
            </a:r>
            <a:r>
              <a:rPr lang="en-US" sz="2400" dirty="0" smtClean="0"/>
              <a:t>C  </a:t>
            </a:r>
            <a:r>
              <a:rPr lang="ar-QA" sz="2400" dirty="0" smtClean="0"/>
              <a:t> </a:t>
            </a:r>
          </a:p>
          <a:p>
            <a:pPr>
              <a:buNone/>
            </a:pPr>
            <a:endParaRPr lang="ar-QA" sz="2400" dirty="0" smtClean="0"/>
          </a:p>
          <a:p>
            <a:pPr>
              <a:buNone/>
            </a:pPr>
            <a:r>
              <a:rPr lang="ar-QA" sz="2400" dirty="0" smtClean="0"/>
              <a:t>ذرة غير متناسقة                               ذرة متناسقة</a:t>
            </a:r>
          </a:p>
          <a:p>
            <a:pPr>
              <a:buNone/>
            </a:pPr>
            <a:r>
              <a:rPr lang="ar-QA" sz="2400" dirty="0" smtClean="0"/>
              <a:t>       _____________________________</a:t>
            </a:r>
          </a:p>
          <a:p>
            <a:pPr>
              <a:buNone/>
            </a:pPr>
            <a:endParaRPr lang="ar-QA" sz="2400" dirty="0" smtClean="0"/>
          </a:p>
          <a:p>
            <a:pPr>
              <a:buNone/>
            </a:pPr>
            <a:r>
              <a:rPr lang="ar-QA" sz="2400" dirty="0" smtClean="0"/>
              <a:t>     </a:t>
            </a:r>
          </a:p>
          <a:p>
            <a:pPr>
              <a:buNone/>
            </a:pPr>
            <a:r>
              <a:rPr lang="ar-QA" sz="2400" dirty="0" smtClean="0"/>
              <a:t>                    </a:t>
            </a:r>
            <a:r>
              <a:rPr lang="en-US" sz="2400" dirty="0" smtClean="0"/>
              <a:t>C</a:t>
            </a:r>
            <a:r>
              <a:rPr lang="ar-QA" sz="2400" dirty="0" smtClean="0"/>
              <a:t>                           </a:t>
            </a:r>
            <a:r>
              <a:rPr lang="en-US" sz="2400" dirty="0" smtClean="0"/>
              <a:t>C   </a:t>
            </a:r>
            <a:r>
              <a:rPr lang="ar-QA" sz="2400" dirty="0" smtClean="0"/>
              <a:t>  </a:t>
            </a:r>
          </a:p>
          <a:p>
            <a:pPr>
              <a:buNone/>
            </a:pPr>
            <a:r>
              <a:rPr lang="ar-QA" sz="2400" dirty="0" smtClean="0"/>
              <a:t>                                  مرآة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QA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4752020" y="4833156"/>
            <a:ext cx="1080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1062</TotalTime>
  <Words>424</Words>
  <Application>Microsoft Office PowerPoint</Application>
  <PresentationFormat>On-screen Show (4:3)</PresentationFormat>
  <Paragraphs>69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التشاكل الجزيئي</vt:lpstr>
      <vt:lpstr>التشاكل الجزئي</vt:lpstr>
      <vt:lpstr>تشاكل أشباه السلسلة</vt:lpstr>
      <vt:lpstr>Slide 4</vt:lpstr>
      <vt:lpstr>Slide 5</vt:lpstr>
      <vt:lpstr>Slide 6</vt:lpstr>
      <vt:lpstr>Slide 7</vt:lpstr>
      <vt:lpstr>Slide 8</vt:lpstr>
      <vt:lpstr>Slide 9</vt:lpstr>
      <vt:lpstr>Slide 10</vt:lpstr>
      <vt:lpstr>النهاية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الكحولات</dc:title>
  <dc:creator>Windows User</dc:creator>
  <cp:lastModifiedBy>Windows User</cp:lastModifiedBy>
  <cp:revision>115</cp:revision>
  <dcterms:created xsi:type="dcterms:W3CDTF">2011-10-02T15:55:17Z</dcterms:created>
  <dcterms:modified xsi:type="dcterms:W3CDTF">2011-11-26T13:43:56Z</dcterms:modified>
</cp:coreProperties>
</file>