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64" r:id="rId5"/>
    <p:sldId id="265" r:id="rId6"/>
    <p:sldId id="259" r:id="rId7"/>
    <p:sldId id="263" r:id="rId8"/>
    <p:sldId id="260" r:id="rId9"/>
    <p:sldId id="261" r:id="rId10"/>
  </p:sldIdLst>
  <p:sldSz cx="9144000" cy="6858000" type="screen4x3"/>
  <p:notesSz cx="6858000" cy="9144000"/>
  <p:defaultTextStyle>
    <a:defPPr>
      <a:defRPr lang="ar-Q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2" d="100"/>
          <a:sy n="62" d="100"/>
        </p:scale>
        <p:origin x="-151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7B816D-9B92-4F48-84FF-A48D24E83634}" type="datetimeFigureOut">
              <a:rPr lang="ar-QA" smtClean="0"/>
              <a:pPr/>
              <a:t>30/01/1433</a:t>
            </a:fld>
            <a:endParaRPr lang="ar-Q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QA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F634A1-AF75-4C55-9A31-F719ACBBE240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7B816D-9B92-4F48-84FF-A48D24E83634}" type="datetimeFigureOut">
              <a:rPr lang="ar-QA" smtClean="0"/>
              <a:pPr/>
              <a:t>30/01/1433</a:t>
            </a:fld>
            <a:endParaRPr lang="ar-Q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Q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F634A1-AF75-4C55-9A31-F719ACBBE240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7B816D-9B92-4F48-84FF-A48D24E83634}" type="datetimeFigureOut">
              <a:rPr lang="ar-QA" smtClean="0"/>
              <a:pPr/>
              <a:t>30/01/1433</a:t>
            </a:fld>
            <a:endParaRPr lang="ar-Q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Q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F634A1-AF75-4C55-9A31-F719ACBBE240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7B816D-9B92-4F48-84FF-A48D24E83634}" type="datetimeFigureOut">
              <a:rPr lang="ar-QA" smtClean="0"/>
              <a:pPr/>
              <a:t>30/01/1433</a:t>
            </a:fld>
            <a:endParaRPr lang="ar-Q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Q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F634A1-AF75-4C55-9A31-F719ACBBE240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7B816D-9B92-4F48-84FF-A48D24E83634}" type="datetimeFigureOut">
              <a:rPr lang="ar-QA" smtClean="0"/>
              <a:pPr/>
              <a:t>30/01/1433</a:t>
            </a:fld>
            <a:endParaRPr lang="ar-Q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Q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F634A1-AF75-4C55-9A31-F719ACBBE240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7B816D-9B92-4F48-84FF-A48D24E83634}" type="datetimeFigureOut">
              <a:rPr lang="ar-QA" smtClean="0"/>
              <a:pPr/>
              <a:t>30/01/1433</a:t>
            </a:fld>
            <a:endParaRPr lang="ar-Q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Q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F634A1-AF75-4C55-9A31-F719ACBBE240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7B816D-9B92-4F48-84FF-A48D24E83634}" type="datetimeFigureOut">
              <a:rPr lang="ar-QA" smtClean="0"/>
              <a:pPr/>
              <a:t>30/01/1433</a:t>
            </a:fld>
            <a:endParaRPr lang="ar-Q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Q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F634A1-AF75-4C55-9A31-F719ACBBE240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7B816D-9B92-4F48-84FF-A48D24E83634}" type="datetimeFigureOut">
              <a:rPr lang="ar-QA" smtClean="0"/>
              <a:pPr/>
              <a:t>30/01/1433</a:t>
            </a:fld>
            <a:endParaRPr lang="ar-Q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Q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F634A1-AF75-4C55-9A31-F719ACBBE240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7B816D-9B92-4F48-84FF-A48D24E83634}" type="datetimeFigureOut">
              <a:rPr lang="ar-QA" smtClean="0"/>
              <a:pPr/>
              <a:t>30/01/1433</a:t>
            </a:fld>
            <a:endParaRPr lang="ar-Q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Q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F634A1-AF75-4C55-9A31-F719ACBBE240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7B816D-9B92-4F48-84FF-A48D24E83634}" type="datetimeFigureOut">
              <a:rPr lang="ar-QA" smtClean="0"/>
              <a:pPr/>
              <a:t>30/01/1433</a:t>
            </a:fld>
            <a:endParaRPr lang="ar-Q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Q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F634A1-AF75-4C55-9A31-F719ACBBE240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7B816D-9B92-4F48-84FF-A48D24E83634}" type="datetimeFigureOut">
              <a:rPr lang="ar-QA" smtClean="0"/>
              <a:pPr/>
              <a:t>30/01/1433</a:t>
            </a:fld>
            <a:endParaRPr lang="ar-Q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Q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F634A1-AF75-4C55-9A31-F719ACBBE240}" type="slidenum">
              <a:rPr lang="ar-QA" smtClean="0"/>
              <a:pPr/>
              <a:t>‹#›</a:t>
            </a:fld>
            <a:endParaRPr lang="ar-Q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D7B816D-9B92-4F48-84FF-A48D24E83634}" type="datetimeFigureOut">
              <a:rPr lang="ar-QA" smtClean="0"/>
              <a:pPr/>
              <a:t>30/01/1433</a:t>
            </a:fld>
            <a:endParaRPr lang="ar-QA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ar-Q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AF634A1-AF75-4C55-9A31-F719ACBBE240}" type="slidenum">
              <a:rPr lang="ar-QA" smtClean="0"/>
              <a:pPr/>
              <a:t>‹#›</a:t>
            </a:fld>
            <a:endParaRPr lang="ar-Q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r" rtl="1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r" rtl="1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r" rtl="1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r" rtl="1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r" rtl="1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r" rtl="1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r" rtl="1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r" rtl="1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052736"/>
            <a:ext cx="7704856" cy="2016224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ar-QA" sz="3200" dirty="0" err="1" smtClean="0">
                <a:solidFill>
                  <a:srgbClr val="FF0000"/>
                </a:solidFill>
              </a:rPr>
              <a:t>المركم</a:t>
            </a:r>
            <a:r>
              <a:rPr lang="ar-QA" sz="3200" dirty="0" smtClean="0">
                <a:solidFill>
                  <a:srgbClr val="FF0000"/>
                </a:solidFill>
              </a:rPr>
              <a:t> الرصاصي ( المركم الكهربائي )</a:t>
            </a:r>
            <a:r>
              <a:rPr lang="ar-QA" sz="4400" dirty="0" smtClean="0">
                <a:solidFill>
                  <a:srgbClr val="FF0000"/>
                </a:solidFill>
              </a:rPr>
              <a:t/>
            </a:r>
            <a:br>
              <a:rPr lang="ar-QA" sz="4400" dirty="0" smtClean="0">
                <a:solidFill>
                  <a:srgbClr val="FF0000"/>
                </a:solidFill>
              </a:rPr>
            </a:br>
            <a:r>
              <a:rPr lang="en-US" sz="4400" dirty="0" smtClean="0">
                <a:solidFill>
                  <a:srgbClr val="FF0000"/>
                </a:solidFill>
              </a:rPr>
              <a:t>The Lead Storage Cell</a:t>
            </a:r>
            <a:r>
              <a:rPr lang="ar-QA" sz="4400" dirty="0" smtClean="0">
                <a:solidFill>
                  <a:srgbClr val="FF0000"/>
                </a:solidFill>
              </a:rPr>
              <a:t/>
            </a:r>
            <a:br>
              <a:rPr lang="ar-QA" sz="4400" dirty="0" smtClean="0">
                <a:solidFill>
                  <a:srgbClr val="FF0000"/>
                </a:solidFill>
              </a:rPr>
            </a:br>
            <a:r>
              <a:rPr lang="ar-QA" sz="4400" dirty="0" smtClean="0">
                <a:solidFill>
                  <a:srgbClr val="FF0000"/>
                </a:solidFill>
              </a:rPr>
              <a:t>بطارية السيارة</a:t>
            </a:r>
            <a:endParaRPr lang="ar-QA" sz="440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2048224"/>
          </a:xfrm>
        </p:spPr>
        <p:txBody>
          <a:bodyPr>
            <a:normAutofit fontScale="85000" lnSpcReduction="10000"/>
          </a:bodyPr>
          <a:lstStyle/>
          <a:p>
            <a:r>
              <a:rPr lang="ar-SA" sz="3200" dirty="0" smtClean="0">
                <a:solidFill>
                  <a:srgbClr val="FF0000"/>
                </a:solidFill>
              </a:rPr>
              <a:t>مقدمة:-</a:t>
            </a:r>
            <a:endParaRPr lang="en-US" sz="3200" dirty="0" smtClean="0">
              <a:solidFill>
                <a:srgbClr val="FF0000"/>
              </a:solidFill>
            </a:endParaRPr>
          </a:p>
          <a:p>
            <a:r>
              <a:rPr lang="ar-SA" sz="2600" b="1" dirty="0" smtClean="0">
                <a:solidFill>
                  <a:schemeClr val="tx1"/>
                </a:solidFill>
              </a:rPr>
              <a:t>يعمل </a:t>
            </a:r>
            <a:r>
              <a:rPr lang="ar-SA" sz="2600" b="1" dirty="0" err="1" smtClean="0">
                <a:solidFill>
                  <a:schemeClr val="tx1"/>
                </a:solidFill>
              </a:rPr>
              <a:t>المركم</a:t>
            </a:r>
            <a:r>
              <a:rPr lang="ar-SA" sz="2600" b="1" dirty="0" smtClean="0">
                <a:solidFill>
                  <a:schemeClr val="tx1"/>
                </a:solidFill>
              </a:rPr>
              <a:t> المستخدم في السيارة على تحويل الطاقة الكيميائية إلى طاقة كهربائية في أثناء التفريغ</a:t>
            </a:r>
            <a:r>
              <a:rPr lang="ar-QA" sz="2600" b="1" dirty="0" smtClean="0">
                <a:solidFill>
                  <a:schemeClr val="tx1"/>
                </a:solidFill>
              </a:rPr>
              <a:t> .</a:t>
            </a:r>
          </a:p>
          <a:p>
            <a:endParaRPr lang="ar-QA" sz="2600" b="1" dirty="0" smtClean="0">
              <a:solidFill>
                <a:schemeClr val="tx1"/>
              </a:solidFill>
            </a:endParaRPr>
          </a:p>
          <a:p>
            <a:r>
              <a:rPr lang="ar-SA" sz="2600" b="1" dirty="0" smtClean="0">
                <a:solidFill>
                  <a:schemeClr val="tx1"/>
                </a:solidFill>
              </a:rPr>
              <a:t>و تحويل الطاقة الكهربائية إلى طاقة كيميائية </a:t>
            </a:r>
            <a:r>
              <a:rPr lang="ar-SA" sz="2600" b="1" dirty="0" err="1" smtClean="0">
                <a:solidFill>
                  <a:schemeClr val="tx1"/>
                </a:solidFill>
              </a:rPr>
              <a:t>و</a:t>
            </a:r>
            <a:r>
              <a:rPr lang="ar-SA" sz="2600" b="1" dirty="0" smtClean="0">
                <a:solidFill>
                  <a:schemeClr val="tx1"/>
                </a:solidFill>
              </a:rPr>
              <a:t> خزنها أثناء الشحن. </a:t>
            </a:r>
            <a:endParaRPr lang="en-US" sz="2600" b="1" dirty="0" smtClean="0">
              <a:solidFill>
                <a:schemeClr val="tx1"/>
              </a:solidFill>
            </a:endParaRPr>
          </a:p>
          <a:p>
            <a:endParaRPr lang="ar-Q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183880" cy="907544"/>
          </a:xfrm>
        </p:spPr>
        <p:txBody>
          <a:bodyPr/>
          <a:lstStyle/>
          <a:p>
            <a:pPr algn="r"/>
            <a:r>
              <a:rPr lang="ar-QA" dirty="0" smtClean="0">
                <a:solidFill>
                  <a:srgbClr val="FF0000"/>
                </a:solidFill>
              </a:rPr>
              <a:t>التعريف :</a:t>
            </a:r>
            <a:endParaRPr lang="ar-Q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700808"/>
            <a:ext cx="8183880" cy="1656184"/>
          </a:xfrm>
          <a:solidFill>
            <a:schemeClr val="bg1"/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ar-QA" sz="4000" b="1" dirty="0" err="1" smtClean="0">
                <a:solidFill>
                  <a:srgbClr val="00B050"/>
                </a:solidFill>
                <a:latin typeface="Traditional Arabic" pitchFamily="18" charset="-78"/>
                <a:cs typeface="Traditional Arabic" pitchFamily="18" charset="-78"/>
              </a:rPr>
              <a:t>المركم</a:t>
            </a:r>
            <a:r>
              <a:rPr lang="ar-QA" sz="4000" b="1" dirty="0" smtClean="0">
                <a:solidFill>
                  <a:srgbClr val="00B050"/>
                </a:solidFill>
                <a:latin typeface="Traditional Arabic" pitchFamily="18" charset="-78"/>
                <a:cs typeface="Traditional Arabic" pitchFamily="18" charset="-78"/>
              </a:rPr>
              <a:t> الرصاصي</a:t>
            </a:r>
            <a:r>
              <a:rPr lang="ar-QA" sz="4000" b="1" dirty="0" smtClean="0">
                <a:latin typeface="Traditional Arabic" pitchFamily="18" charset="-78"/>
                <a:cs typeface="Traditional Arabic" pitchFamily="18" charset="-78"/>
              </a:rPr>
              <a:t>: </a:t>
            </a:r>
            <a:r>
              <a:rPr lang="ar-QA" sz="3600" b="1" dirty="0" smtClean="0">
                <a:latin typeface="Traditional Arabic" pitchFamily="18" charset="-78"/>
                <a:cs typeface="Traditional Arabic" pitchFamily="18" charset="-78"/>
              </a:rPr>
              <a:t>أداة تستخدم لتخزين الطاقة الكهربائية</a:t>
            </a:r>
          </a:p>
          <a:p>
            <a:r>
              <a:rPr lang="ar-QA" sz="4000" b="1" dirty="0" smtClean="0">
                <a:solidFill>
                  <a:srgbClr val="00B050"/>
                </a:solidFill>
                <a:latin typeface="Traditional Arabic" pitchFamily="18" charset="-78"/>
                <a:cs typeface="Traditional Arabic" pitchFamily="18" charset="-78"/>
              </a:rPr>
              <a:t>استخدامه : </a:t>
            </a:r>
            <a:r>
              <a:rPr lang="ar-QA" sz="4000" b="1" dirty="0" smtClean="0">
                <a:latin typeface="Traditional Arabic" pitchFamily="18" charset="-78"/>
                <a:cs typeface="Traditional Arabic" pitchFamily="18" charset="-78"/>
              </a:rPr>
              <a:t>تشغيل محركات السيارات . </a:t>
            </a:r>
          </a:p>
          <a:p>
            <a:endParaRPr lang="ar-QA" sz="4000" b="1" dirty="0" smtClean="0">
              <a:solidFill>
                <a:srgbClr val="00B05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3" y="2924944"/>
            <a:ext cx="3953592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183880" cy="835536"/>
          </a:xfrm>
        </p:spPr>
        <p:txBody>
          <a:bodyPr/>
          <a:lstStyle/>
          <a:p>
            <a:pPr algn="ctr"/>
            <a:r>
              <a:rPr lang="ar-QA" dirty="0" smtClean="0">
                <a:solidFill>
                  <a:srgbClr val="FF0000"/>
                </a:solidFill>
              </a:rPr>
              <a:t>تركيب </a:t>
            </a:r>
            <a:r>
              <a:rPr lang="ar-QA" dirty="0" err="1" smtClean="0">
                <a:solidFill>
                  <a:srgbClr val="FF0000"/>
                </a:solidFill>
              </a:rPr>
              <a:t>المركم</a:t>
            </a:r>
            <a:r>
              <a:rPr lang="ar-QA" dirty="0" smtClean="0">
                <a:solidFill>
                  <a:srgbClr val="FF0000"/>
                </a:solidFill>
              </a:rPr>
              <a:t> الرصاصي :</a:t>
            </a:r>
            <a:endParaRPr lang="ar-Q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340768"/>
            <a:ext cx="8712968" cy="4764016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ar-QA" sz="3200" b="1" dirty="0" smtClean="0">
                <a:latin typeface="Traditional Arabic" pitchFamily="18" charset="-78"/>
                <a:cs typeface="Traditional Arabic" pitchFamily="18" charset="-78"/>
              </a:rPr>
              <a:t>1- وعاء من البلاستيك أو </a:t>
            </a:r>
            <a:r>
              <a:rPr lang="ar-QA" sz="3200" b="1" dirty="0" err="1" smtClean="0">
                <a:latin typeface="Traditional Arabic" pitchFamily="18" charset="-78"/>
                <a:cs typeface="Traditional Arabic" pitchFamily="18" charset="-78"/>
              </a:rPr>
              <a:t>الابونيت</a:t>
            </a:r>
            <a:r>
              <a:rPr lang="ar-QA" sz="3200" b="1" dirty="0" smtClean="0">
                <a:latin typeface="Traditional Arabic" pitchFamily="18" charset="-78"/>
                <a:cs typeface="Traditional Arabic" pitchFamily="18" charset="-78"/>
              </a:rPr>
              <a:t> .</a:t>
            </a:r>
          </a:p>
          <a:p>
            <a:r>
              <a:rPr lang="ar-QA" sz="3200" b="1" dirty="0" smtClean="0">
                <a:latin typeface="Traditional Arabic" pitchFamily="18" charset="-78"/>
                <a:cs typeface="Traditional Arabic" pitchFamily="18" charset="-78"/>
              </a:rPr>
              <a:t>2- مجموعتان من الألواح الرصاصية على شكل شبكة توضع داخل الوعاء .</a:t>
            </a:r>
          </a:p>
          <a:p>
            <a:r>
              <a:rPr lang="ar-QA" sz="3200" b="1" dirty="0" smtClean="0">
                <a:latin typeface="Traditional Arabic" pitchFamily="18" charset="-78"/>
                <a:cs typeface="Traditional Arabic" pitchFamily="18" charset="-78"/>
              </a:rPr>
              <a:t>- تملأ </a:t>
            </a:r>
            <a:r>
              <a:rPr lang="ar-QA" sz="3200" b="1" dirty="0" err="1" smtClean="0">
                <a:latin typeface="Traditional Arabic" pitchFamily="18" charset="-78"/>
                <a:cs typeface="Traditional Arabic" pitchFamily="18" charset="-78"/>
              </a:rPr>
              <a:t>إحد</a:t>
            </a:r>
            <a:r>
              <a:rPr lang="ar-QA" sz="3200" b="1" dirty="0" smtClean="0">
                <a:latin typeface="Traditional Arabic" pitchFamily="18" charset="-78"/>
                <a:cs typeface="Traditional Arabic" pitchFamily="18" charset="-78"/>
              </a:rPr>
              <a:t> المجموعات الشبكية بالرصاص </a:t>
            </a:r>
            <a:r>
              <a:rPr lang="ar-QA" sz="3200" b="1" dirty="0" err="1" smtClean="0">
                <a:latin typeface="Traditional Arabic" pitchFamily="18" charset="-78"/>
                <a:cs typeface="Traditional Arabic" pitchFamily="18" charset="-78"/>
              </a:rPr>
              <a:t>الإسفنجي</a:t>
            </a:r>
            <a:r>
              <a:rPr lang="ar-QA" sz="3200" b="1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en-US" sz="3200" b="1" dirty="0" err="1" smtClean="0">
                <a:latin typeface="Traditional Arabic" pitchFamily="18" charset="-78"/>
                <a:cs typeface="Traditional Arabic" pitchFamily="18" charset="-78"/>
              </a:rPr>
              <a:t>Pb</a:t>
            </a:r>
            <a:r>
              <a:rPr lang="ar-QA" sz="3200" b="1" dirty="0" smtClean="0">
                <a:latin typeface="Traditional Arabic" pitchFamily="18" charset="-78"/>
                <a:cs typeface="Traditional Arabic" pitchFamily="18" charset="-78"/>
              </a:rPr>
              <a:t> وتمثل </a:t>
            </a:r>
            <a:r>
              <a:rPr lang="ar-QA" sz="3200" b="1" dirty="0" err="1" smtClean="0">
                <a:latin typeface="Traditional Arabic" pitchFamily="18" charset="-78"/>
                <a:cs typeface="Traditional Arabic" pitchFamily="18" charset="-78"/>
              </a:rPr>
              <a:t>الأنود</a:t>
            </a:r>
            <a:r>
              <a:rPr lang="ar-QA" sz="3200" b="1" dirty="0" smtClean="0">
                <a:latin typeface="Traditional Arabic" pitchFamily="18" charset="-78"/>
                <a:cs typeface="Traditional Arabic" pitchFamily="18" charset="-78"/>
              </a:rPr>
              <a:t> (</a:t>
            </a:r>
            <a:r>
              <a:rPr lang="en-US" sz="3200" b="1" dirty="0" smtClean="0">
                <a:latin typeface="Traditional Arabic" pitchFamily="18" charset="-78"/>
                <a:cs typeface="Traditional Arabic" pitchFamily="18" charset="-78"/>
              </a:rPr>
              <a:t>Anode</a:t>
            </a:r>
            <a:r>
              <a:rPr lang="ar-QA" sz="3200" b="1" dirty="0" smtClean="0">
                <a:latin typeface="Traditional Arabic" pitchFamily="18" charset="-78"/>
                <a:cs typeface="Traditional Arabic" pitchFamily="18" charset="-78"/>
              </a:rPr>
              <a:t>) لونه رمادي</a:t>
            </a:r>
          </a:p>
          <a:p>
            <a:r>
              <a:rPr lang="ar-QA" sz="3200" b="1" dirty="0" smtClean="0">
                <a:latin typeface="Traditional Arabic" pitchFamily="18" charset="-78"/>
                <a:cs typeface="Traditional Arabic" pitchFamily="18" charset="-78"/>
              </a:rPr>
              <a:t>- تملأ المجموعات الأخرى بعجينة من ثاني أكسيد الرصاص </a:t>
            </a:r>
            <a:r>
              <a:rPr lang="en-US" sz="3200" b="1" dirty="0" smtClean="0">
                <a:latin typeface="Traditional Arabic" pitchFamily="18" charset="-78"/>
                <a:cs typeface="Traditional Arabic" pitchFamily="18" charset="-78"/>
              </a:rPr>
              <a:t>PbO</a:t>
            </a:r>
            <a:r>
              <a:rPr lang="en-US" sz="3200" b="1" baseline="-25000" dirty="0" smtClean="0">
                <a:latin typeface="Traditional Arabic" pitchFamily="18" charset="-78"/>
                <a:cs typeface="Traditional Arabic" pitchFamily="18" charset="-78"/>
              </a:rPr>
              <a:t>2</a:t>
            </a:r>
            <a:r>
              <a:rPr lang="ar-QA" sz="3200" b="1" dirty="0" smtClean="0">
                <a:latin typeface="Traditional Arabic" pitchFamily="18" charset="-78"/>
                <a:cs typeface="Traditional Arabic" pitchFamily="18" charset="-78"/>
              </a:rPr>
              <a:t> وتمثل </a:t>
            </a:r>
            <a:r>
              <a:rPr lang="ar-QA" sz="3200" b="1" dirty="0" err="1" smtClean="0">
                <a:latin typeface="Traditional Arabic" pitchFamily="18" charset="-78"/>
                <a:cs typeface="Traditional Arabic" pitchFamily="18" charset="-78"/>
              </a:rPr>
              <a:t>الكاثود</a:t>
            </a:r>
            <a:r>
              <a:rPr lang="ar-QA" sz="3200" b="1" dirty="0" smtClean="0">
                <a:latin typeface="Traditional Arabic" pitchFamily="18" charset="-78"/>
                <a:cs typeface="Traditional Arabic" pitchFamily="18" charset="-78"/>
              </a:rPr>
              <a:t> (</a:t>
            </a:r>
            <a:r>
              <a:rPr lang="en-US" sz="3200" b="1" dirty="0" smtClean="0">
                <a:latin typeface="Traditional Arabic" pitchFamily="18" charset="-78"/>
                <a:cs typeface="Traditional Arabic" pitchFamily="18" charset="-78"/>
              </a:rPr>
              <a:t>Cathode</a:t>
            </a:r>
            <a:r>
              <a:rPr lang="ar-QA" sz="3200" b="1" dirty="0" smtClean="0">
                <a:latin typeface="Traditional Arabic" pitchFamily="18" charset="-78"/>
                <a:cs typeface="Traditional Arabic" pitchFamily="18" charset="-78"/>
              </a:rPr>
              <a:t>) لونه بني </a:t>
            </a:r>
          </a:p>
          <a:p>
            <a:r>
              <a:rPr lang="ar-QA" sz="3200" b="1" dirty="0" smtClean="0">
                <a:latin typeface="Traditional Arabic" pitchFamily="18" charset="-78"/>
                <a:cs typeface="Traditional Arabic" pitchFamily="18" charset="-78"/>
              </a:rPr>
              <a:t>- تغمر المجموعتان في حمض الكبريتيك المخفف </a:t>
            </a:r>
            <a:r>
              <a:rPr lang="en-US" sz="3200" b="1" dirty="0" smtClean="0">
                <a:latin typeface="Traditional Arabic" pitchFamily="18" charset="-78"/>
                <a:cs typeface="Traditional Arabic" pitchFamily="18" charset="-78"/>
              </a:rPr>
              <a:t>H</a:t>
            </a:r>
            <a:r>
              <a:rPr lang="en-US" sz="3200" b="1" baseline="-25000" dirty="0" smtClean="0">
                <a:latin typeface="Traditional Arabic" pitchFamily="18" charset="-78"/>
                <a:cs typeface="Traditional Arabic" pitchFamily="18" charset="-78"/>
              </a:rPr>
              <a:t>2</a:t>
            </a:r>
            <a:r>
              <a:rPr lang="en-US" sz="3200" b="1" dirty="0" smtClean="0">
                <a:latin typeface="Traditional Arabic" pitchFamily="18" charset="-78"/>
                <a:cs typeface="Traditional Arabic" pitchFamily="18" charset="-78"/>
              </a:rPr>
              <a:t>SO</a:t>
            </a:r>
            <a:r>
              <a:rPr lang="en-US" sz="3200" b="1" baseline="-25000" dirty="0" smtClean="0">
                <a:latin typeface="Traditional Arabic" pitchFamily="18" charset="-78"/>
                <a:cs typeface="Traditional Arabic" pitchFamily="18" charset="-78"/>
              </a:rPr>
              <a:t>4</a:t>
            </a:r>
            <a:endParaRPr lang="ar-QA" sz="3200" b="1" baseline="-25000" dirty="0">
              <a:latin typeface="Traditional Arabic" pitchFamily="18" charset="-78"/>
              <a:cs typeface="Traditional Arabic" pitchFamily="18" charset="-7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 l="42334" t="11438" r="21693" b="27532"/>
          <a:stretch>
            <a:fillRect/>
          </a:stretch>
        </p:blipFill>
        <p:spPr bwMode="auto">
          <a:xfrm>
            <a:off x="251520" y="12620"/>
            <a:ext cx="8640960" cy="6440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QA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301968" y="86091"/>
          <a:ext cx="8518504" cy="6367245"/>
        </p:xfrm>
        <a:graphic>
          <a:graphicData uri="http://schemas.openxmlformats.org/presentationml/2006/ole">
            <p:oleObj spid="_x0000_s1025" name="Bitmap Image" r:id="rId3" imgW="1333333" imgH="1047619" progId="Paint.Picture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8183880" cy="979552"/>
          </a:xfrm>
        </p:spPr>
        <p:txBody>
          <a:bodyPr>
            <a:normAutofit/>
          </a:bodyPr>
          <a:lstStyle/>
          <a:p>
            <a:pPr algn="ctr"/>
            <a:r>
              <a:rPr lang="ar-QA" sz="54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التفاعلات </a:t>
            </a:r>
            <a:r>
              <a:rPr lang="ar-QA" sz="5400" dirty="0" err="1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الحادثه</a:t>
            </a:r>
            <a:r>
              <a:rPr lang="ar-QA" sz="54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 في </a:t>
            </a:r>
            <a:r>
              <a:rPr lang="ar-QA" sz="5400" dirty="0" err="1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المركم</a:t>
            </a:r>
            <a:r>
              <a:rPr lang="ar-QA" sz="54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 الرصاصي</a:t>
            </a:r>
            <a:r>
              <a:rPr lang="ar-QA" sz="5400" dirty="0" smtClean="0">
                <a:solidFill>
                  <a:srgbClr val="FF0000"/>
                </a:solidFill>
              </a:rPr>
              <a:t>:</a:t>
            </a:r>
            <a:endParaRPr lang="ar-QA" sz="5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340768"/>
            <a:ext cx="8183880" cy="4896544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ar-QA" sz="2400" b="1" dirty="0" smtClean="0"/>
              <a:t>أولاً:</a:t>
            </a:r>
            <a:r>
              <a:rPr lang="ar-QA" sz="3600" b="1" dirty="0" smtClean="0">
                <a:latin typeface="Traditional Arabic" pitchFamily="18" charset="-78"/>
                <a:cs typeface="Traditional Arabic" pitchFamily="18" charset="-78"/>
              </a:rPr>
              <a:t> تفريغ </a:t>
            </a:r>
            <a:r>
              <a:rPr lang="ar-QA" sz="3600" b="1" smtClean="0">
                <a:latin typeface="Traditional Arabic" pitchFamily="18" charset="-78"/>
                <a:cs typeface="Traditional Arabic" pitchFamily="18" charset="-78"/>
              </a:rPr>
              <a:t>المركم</a:t>
            </a:r>
            <a:r>
              <a:rPr lang="ar-QA" sz="3600" b="1" dirty="0" smtClean="0">
                <a:latin typeface="Traditional Arabic" pitchFamily="18" charset="-78"/>
                <a:cs typeface="Traditional Arabic" pitchFamily="18" charset="-78"/>
              </a:rPr>
              <a:t> الرصاصي:</a:t>
            </a:r>
            <a:r>
              <a:rPr lang="ar-SA" sz="2400" dirty="0" smtClean="0"/>
              <a:t>تتلخص هذه المرحلة بعملية تحويل الطاقة الكيميائية إلى طاقة كهربائية </a:t>
            </a:r>
            <a:endParaRPr lang="ar-QA" sz="2400" b="1" dirty="0" smtClean="0">
              <a:latin typeface="Traditional Arabic" pitchFamily="18" charset="-78"/>
              <a:cs typeface="Traditional Arabic" pitchFamily="18" charset="-78"/>
            </a:endParaRPr>
          </a:p>
          <a:p>
            <a:pPr>
              <a:lnSpc>
                <a:spcPct val="150000"/>
              </a:lnSpc>
            </a:pPr>
            <a:r>
              <a:rPr lang="ar-QA" sz="3600" b="1" dirty="0" smtClean="0">
                <a:latin typeface="Traditional Arabic" pitchFamily="18" charset="-78"/>
                <a:cs typeface="Traditional Arabic" pitchFamily="18" charset="-78"/>
              </a:rPr>
              <a:t>عند </a:t>
            </a:r>
            <a:r>
              <a:rPr lang="ar-QA" sz="3600" b="1" dirty="0" err="1" smtClean="0">
                <a:latin typeface="Traditional Arabic" pitchFamily="18" charset="-78"/>
                <a:cs typeface="Traditional Arabic" pitchFamily="18" charset="-78"/>
              </a:rPr>
              <a:t>الأنود</a:t>
            </a:r>
            <a:r>
              <a:rPr lang="ar-QA" sz="3600" b="1" dirty="0" smtClean="0">
                <a:latin typeface="Traditional Arabic" pitchFamily="18" charset="-78"/>
                <a:cs typeface="Traditional Arabic" pitchFamily="18" charset="-78"/>
              </a:rPr>
              <a:t>:</a:t>
            </a:r>
            <a:r>
              <a:rPr lang="en-US" sz="3600" b="1" dirty="0" smtClean="0">
                <a:latin typeface="Traditional Arabic" pitchFamily="18" charset="-78"/>
                <a:cs typeface="Traditional Arabic" pitchFamily="18" charset="-78"/>
              </a:rPr>
              <a:t>Oxidation</a:t>
            </a:r>
            <a:endParaRPr lang="ar-QA" sz="3600" b="1" dirty="0" smtClean="0">
              <a:latin typeface="Traditional Arabic" pitchFamily="18" charset="-78"/>
              <a:cs typeface="Traditional Arabic" pitchFamily="18" charset="-78"/>
            </a:endParaRPr>
          </a:p>
          <a:p>
            <a:pPr>
              <a:lnSpc>
                <a:spcPct val="150000"/>
              </a:lnSpc>
            </a:pPr>
            <a:r>
              <a:rPr lang="ar-QA" sz="3600" b="1" dirty="0" smtClean="0">
                <a:latin typeface="Traditional Arabic" pitchFamily="18" charset="-78"/>
                <a:cs typeface="Traditional Arabic" pitchFamily="18" charset="-78"/>
              </a:rPr>
              <a:t>تتأكسد </a:t>
            </a:r>
            <a:r>
              <a:rPr lang="ar-QA" sz="3600" b="1" dirty="0" err="1" smtClean="0">
                <a:latin typeface="Traditional Arabic" pitchFamily="18" charset="-78"/>
                <a:cs typeface="Traditional Arabic" pitchFamily="18" charset="-78"/>
              </a:rPr>
              <a:t>ذرات</a:t>
            </a:r>
            <a:r>
              <a:rPr lang="ar-QA" sz="3600" b="1" dirty="0" smtClean="0">
                <a:latin typeface="Traditional Arabic" pitchFamily="18" charset="-78"/>
                <a:cs typeface="Traditional Arabic" pitchFamily="18" charset="-78"/>
              </a:rPr>
              <a:t> الرصاص </a:t>
            </a:r>
            <a:r>
              <a:rPr lang="en-US" sz="3600" b="1" dirty="0" err="1" smtClean="0">
                <a:latin typeface="Traditional Arabic" pitchFamily="18" charset="-78"/>
                <a:cs typeface="Traditional Arabic" pitchFamily="18" charset="-78"/>
              </a:rPr>
              <a:t>Pb</a:t>
            </a:r>
            <a:r>
              <a:rPr lang="en-US" sz="3600" b="1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QA" sz="3600" b="1" dirty="0" smtClean="0">
                <a:latin typeface="Traditional Arabic" pitchFamily="18" charset="-78"/>
                <a:cs typeface="Traditional Arabic" pitchFamily="18" charset="-78"/>
              </a:rPr>
              <a:t>إلى </a:t>
            </a:r>
            <a:r>
              <a:rPr lang="ar-QA" sz="3600" b="1" dirty="0" err="1" smtClean="0">
                <a:latin typeface="Traditional Arabic" pitchFamily="18" charset="-78"/>
                <a:cs typeface="Traditional Arabic" pitchFamily="18" charset="-78"/>
              </a:rPr>
              <a:t>كاتيونات</a:t>
            </a:r>
            <a:r>
              <a:rPr lang="ar-QA" sz="3600" b="1" dirty="0" smtClean="0">
                <a:latin typeface="Traditional Arabic" pitchFamily="18" charset="-78"/>
                <a:cs typeface="Traditional Arabic" pitchFamily="18" charset="-78"/>
              </a:rPr>
              <a:t> الرصاص </a:t>
            </a:r>
            <a:r>
              <a:rPr lang="en-US" sz="3600" b="1" dirty="0" smtClean="0">
                <a:latin typeface="Traditional Arabic" pitchFamily="18" charset="-78"/>
                <a:cs typeface="Traditional Arabic" pitchFamily="18" charset="-78"/>
              </a:rPr>
              <a:t> Pb</a:t>
            </a:r>
            <a:r>
              <a:rPr lang="en-US" sz="3200" b="1" baseline="30000" dirty="0" smtClean="0">
                <a:latin typeface="Traditional Arabic" pitchFamily="18" charset="-78"/>
                <a:cs typeface="Traditional Arabic" pitchFamily="18" charset="-78"/>
              </a:rPr>
              <a:t>+2</a:t>
            </a:r>
          </a:p>
          <a:p>
            <a:pPr>
              <a:lnSpc>
                <a:spcPct val="150000"/>
              </a:lnSpc>
            </a:pPr>
            <a:endParaRPr lang="ar-QA" sz="3200" b="1" baseline="30000" dirty="0" smtClean="0">
              <a:latin typeface="Traditional Arabic" pitchFamily="18" charset="-78"/>
              <a:cs typeface="Traditional Arabic" pitchFamily="18" charset="-78"/>
            </a:endParaRPr>
          </a:p>
          <a:p>
            <a:pPr>
              <a:lnSpc>
                <a:spcPct val="150000"/>
              </a:lnSpc>
            </a:pPr>
            <a:r>
              <a:rPr lang="ar-QA" sz="3200" b="1" baseline="30000" dirty="0" smtClean="0">
                <a:latin typeface="Traditional Arabic" pitchFamily="18" charset="-78"/>
                <a:cs typeface="Traditional Arabic" pitchFamily="18" charset="-78"/>
              </a:rPr>
              <a:t>المعادلة ------------------------------------------------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QA" b="1" dirty="0" smtClean="0">
                <a:latin typeface="Traditional Arabic" pitchFamily="18" charset="-78"/>
                <a:cs typeface="Traditional Arabic" pitchFamily="18" charset="-78"/>
              </a:rPr>
              <a:t>تتحد </a:t>
            </a:r>
            <a:r>
              <a:rPr lang="ar-QA" b="1" dirty="0" err="1" smtClean="0">
                <a:latin typeface="Traditional Arabic" pitchFamily="18" charset="-78"/>
                <a:cs typeface="Traditional Arabic" pitchFamily="18" charset="-78"/>
              </a:rPr>
              <a:t>أنيونات</a:t>
            </a:r>
            <a:r>
              <a:rPr lang="ar-QA" b="1" dirty="0" smtClean="0">
                <a:latin typeface="Traditional Arabic" pitchFamily="18" charset="-78"/>
                <a:cs typeface="Traditional Arabic" pitchFamily="18" charset="-78"/>
              </a:rPr>
              <a:t> الكبريتات </a:t>
            </a:r>
            <a:r>
              <a:rPr lang="en-US" b="1" dirty="0" smtClean="0">
                <a:latin typeface="Traditional Arabic" pitchFamily="18" charset="-78"/>
                <a:cs typeface="Traditional Arabic" pitchFamily="18" charset="-78"/>
              </a:rPr>
              <a:t>SO</a:t>
            </a:r>
            <a:r>
              <a:rPr lang="en-US" b="1" baseline="-25000" dirty="0" smtClean="0">
                <a:latin typeface="Traditional Arabic" pitchFamily="18" charset="-78"/>
                <a:cs typeface="Traditional Arabic" pitchFamily="18" charset="-78"/>
              </a:rPr>
              <a:t>4</a:t>
            </a:r>
            <a:r>
              <a:rPr lang="en-US" b="1" baseline="30000" dirty="0" smtClean="0">
                <a:latin typeface="Traditional Arabic" pitchFamily="18" charset="-78"/>
                <a:cs typeface="Traditional Arabic" pitchFamily="18" charset="-78"/>
              </a:rPr>
              <a:t>2-</a:t>
            </a:r>
            <a:r>
              <a:rPr lang="en-US" b="1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QA" b="1" dirty="0" smtClean="0">
                <a:latin typeface="Traditional Arabic" pitchFamily="18" charset="-78"/>
                <a:cs typeface="Traditional Arabic" pitchFamily="18" charset="-78"/>
              </a:rPr>
              <a:t>مع </a:t>
            </a:r>
            <a:r>
              <a:rPr lang="ar-QA" b="1" dirty="0" err="1" smtClean="0">
                <a:latin typeface="Traditional Arabic" pitchFamily="18" charset="-78"/>
                <a:cs typeface="Traditional Arabic" pitchFamily="18" charset="-78"/>
              </a:rPr>
              <a:t>كاتيونات</a:t>
            </a:r>
            <a:r>
              <a:rPr lang="ar-QA" b="1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QA" b="1" dirty="0" smtClean="0">
                <a:latin typeface="Traditional Arabic" pitchFamily="18" charset="-78"/>
                <a:cs typeface="Traditional Arabic" pitchFamily="18" charset="-78"/>
              </a:rPr>
              <a:t>الرصاص </a:t>
            </a:r>
            <a:r>
              <a:rPr lang="en-US" b="1" dirty="0" smtClean="0">
                <a:latin typeface="Traditional Arabic" pitchFamily="18" charset="-78"/>
                <a:cs typeface="Traditional Arabic" pitchFamily="18" charset="-78"/>
              </a:rPr>
              <a:t>Pb</a:t>
            </a:r>
            <a:r>
              <a:rPr lang="en-US" b="1" baseline="30000" dirty="0" smtClean="0">
                <a:latin typeface="Traditional Arabic" pitchFamily="18" charset="-78"/>
                <a:cs typeface="Traditional Arabic" pitchFamily="18" charset="-78"/>
              </a:rPr>
              <a:t>2+ </a:t>
            </a:r>
            <a:r>
              <a:rPr lang="ar-QA" b="1" dirty="0" smtClean="0">
                <a:latin typeface="Traditional Arabic" pitchFamily="18" charset="-78"/>
                <a:cs typeface="Traditional Arabic" pitchFamily="18" charset="-78"/>
              </a:rPr>
              <a:t>وتترسب كبريتات الرصاص على لوح الرصاص</a:t>
            </a:r>
            <a:r>
              <a:rPr lang="ar-QA" b="1" dirty="0" smtClean="0"/>
              <a:t>.</a:t>
            </a:r>
            <a:endParaRPr lang="en-US" b="1" dirty="0" smtClean="0"/>
          </a:p>
          <a:p>
            <a:r>
              <a:rPr lang="ar-QA" dirty="0" smtClean="0"/>
              <a:t>المعادلة :------------------------------------------------</a:t>
            </a:r>
          </a:p>
          <a:p>
            <a:r>
              <a:rPr lang="ar-QA" dirty="0" smtClean="0"/>
              <a:t>جهد </a:t>
            </a:r>
            <a:r>
              <a:rPr lang="ar-QA" dirty="0" err="1" smtClean="0"/>
              <a:t>الأختزال</a:t>
            </a:r>
            <a:r>
              <a:rPr lang="ar-QA" dirty="0" smtClean="0"/>
              <a:t> القياسي = 0.31فولت</a:t>
            </a:r>
            <a:endParaRPr lang="ar-QA" dirty="0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 cstate="print"/>
          <a:srcRect l="9046" t="51969" r="63282" b="8657"/>
          <a:stretch>
            <a:fillRect/>
          </a:stretch>
        </p:blipFill>
        <p:spPr bwMode="auto">
          <a:xfrm>
            <a:off x="611560" y="2420888"/>
            <a:ext cx="5040560" cy="3836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ar-QA" sz="54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عند </a:t>
            </a:r>
            <a:r>
              <a:rPr lang="ar-QA" sz="5400" dirty="0" err="1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الكاثود</a:t>
            </a:r>
            <a:r>
              <a:rPr lang="ar-QA" sz="54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en-US" sz="54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Reduction:</a:t>
            </a:r>
            <a:endParaRPr lang="ar-QA" sz="5400" dirty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220392" cy="4896544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70000" lnSpcReduction="20000"/>
          </a:bodyPr>
          <a:lstStyle/>
          <a:p>
            <a:pPr>
              <a:lnSpc>
                <a:spcPct val="150000"/>
              </a:lnSpc>
            </a:pPr>
            <a:r>
              <a:rPr lang="ar-QA" sz="4600" b="1" dirty="0" smtClean="0">
                <a:latin typeface="Traditional Arabic" pitchFamily="18" charset="-78"/>
                <a:cs typeface="Traditional Arabic" pitchFamily="18" charset="-78"/>
              </a:rPr>
              <a:t>يُختزل عند </a:t>
            </a:r>
            <a:r>
              <a:rPr lang="ar-QA" sz="4600" b="1" dirty="0" err="1" smtClean="0">
                <a:latin typeface="Traditional Arabic" pitchFamily="18" charset="-78"/>
                <a:cs typeface="Traditional Arabic" pitchFamily="18" charset="-78"/>
              </a:rPr>
              <a:t>الكاثود</a:t>
            </a:r>
            <a:r>
              <a:rPr lang="ar-QA" sz="4600" b="1" dirty="0" smtClean="0">
                <a:latin typeface="Traditional Arabic" pitchFamily="18" charset="-78"/>
                <a:cs typeface="Traditional Arabic" pitchFamily="18" charset="-78"/>
              </a:rPr>
              <a:t> ثاني أكسيد الرصاص </a:t>
            </a:r>
            <a:r>
              <a:rPr lang="en-US" sz="4600" b="1" dirty="0" smtClean="0">
                <a:latin typeface="Traditional Arabic" pitchFamily="18" charset="-78"/>
                <a:cs typeface="Traditional Arabic" pitchFamily="18" charset="-78"/>
              </a:rPr>
              <a:t>PbO</a:t>
            </a:r>
            <a:r>
              <a:rPr lang="en-US" sz="4600" b="1" baseline="-25000" dirty="0" smtClean="0">
                <a:latin typeface="Traditional Arabic" pitchFamily="18" charset="-78"/>
                <a:cs typeface="Traditional Arabic" pitchFamily="18" charset="-78"/>
              </a:rPr>
              <a:t>2</a:t>
            </a:r>
            <a:r>
              <a:rPr lang="en-US" sz="4600" b="1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QA" sz="4600" b="1" dirty="0" smtClean="0">
                <a:latin typeface="Traditional Arabic" pitchFamily="18" charset="-78"/>
                <a:cs typeface="Traditional Arabic" pitchFamily="18" charset="-78"/>
              </a:rPr>
              <a:t> في وجود </a:t>
            </a:r>
            <a:r>
              <a:rPr lang="ar-QA" sz="4600" b="1" dirty="0" err="1" smtClean="0">
                <a:latin typeface="Traditional Arabic" pitchFamily="18" charset="-78"/>
                <a:cs typeface="Traditional Arabic" pitchFamily="18" charset="-78"/>
              </a:rPr>
              <a:t>كاتيونات</a:t>
            </a:r>
            <a:r>
              <a:rPr lang="ar-QA" sz="4600" b="1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QA" sz="4600" b="1" dirty="0" smtClean="0">
                <a:latin typeface="Traditional Arabic" pitchFamily="18" charset="-78"/>
                <a:cs typeface="Traditional Arabic" pitchFamily="18" charset="-78"/>
              </a:rPr>
              <a:t>الهيدروجين </a:t>
            </a:r>
            <a:r>
              <a:rPr lang="en-US" sz="4600" b="1" dirty="0" smtClean="0">
                <a:latin typeface="Traditional Arabic" pitchFamily="18" charset="-78"/>
                <a:cs typeface="Traditional Arabic" pitchFamily="18" charset="-78"/>
              </a:rPr>
              <a:t>H</a:t>
            </a:r>
            <a:r>
              <a:rPr lang="en-US" sz="4600" b="1" baseline="30000" dirty="0" smtClean="0">
                <a:latin typeface="Traditional Arabic" pitchFamily="18" charset="-78"/>
                <a:cs typeface="Traditional Arabic" pitchFamily="18" charset="-78"/>
              </a:rPr>
              <a:t>+</a:t>
            </a:r>
            <a:r>
              <a:rPr lang="ar-QA" sz="4600" b="1" dirty="0" smtClean="0">
                <a:latin typeface="Traditional Arabic" pitchFamily="18" charset="-78"/>
                <a:cs typeface="Traditional Arabic" pitchFamily="18" charset="-78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ar-QA" sz="4600" b="1" dirty="0" smtClean="0">
                <a:latin typeface="Traditional Arabic" pitchFamily="18" charset="-78"/>
                <a:cs typeface="Traditional Arabic" pitchFamily="18" charset="-78"/>
              </a:rPr>
              <a:t>المعادلة -------------------------------</a:t>
            </a:r>
          </a:p>
          <a:p>
            <a:pPr>
              <a:lnSpc>
                <a:spcPct val="150000"/>
              </a:lnSpc>
            </a:pPr>
            <a:r>
              <a:rPr lang="ar-QA" sz="4600" b="1" dirty="0" smtClean="0">
                <a:latin typeface="Traditional Arabic" pitchFamily="18" charset="-78"/>
                <a:cs typeface="Traditional Arabic" pitchFamily="18" charset="-78"/>
              </a:rPr>
              <a:t>تتحد </a:t>
            </a:r>
            <a:r>
              <a:rPr lang="ar-QA" sz="4600" b="1" dirty="0" err="1" smtClean="0">
                <a:latin typeface="Traditional Arabic" pitchFamily="18" charset="-78"/>
                <a:cs typeface="Traditional Arabic" pitchFamily="18" charset="-78"/>
              </a:rPr>
              <a:t>أنيونات</a:t>
            </a:r>
            <a:r>
              <a:rPr lang="ar-QA" sz="4600" b="1" dirty="0" smtClean="0">
                <a:latin typeface="Traditional Arabic" pitchFamily="18" charset="-78"/>
                <a:cs typeface="Traditional Arabic" pitchFamily="18" charset="-78"/>
              </a:rPr>
              <a:t> الكبريتات </a:t>
            </a:r>
            <a:r>
              <a:rPr lang="en-US" sz="4600" b="1" dirty="0" smtClean="0">
                <a:latin typeface="Traditional Arabic" pitchFamily="18" charset="-78"/>
                <a:cs typeface="Traditional Arabic" pitchFamily="18" charset="-78"/>
              </a:rPr>
              <a:t>SO</a:t>
            </a:r>
            <a:r>
              <a:rPr lang="en-US" sz="4600" b="1" baseline="-25000" dirty="0" smtClean="0">
                <a:latin typeface="Traditional Arabic" pitchFamily="18" charset="-78"/>
                <a:cs typeface="Traditional Arabic" pitchFamily="18" charset="-78"/>
              </a:rPr>
              <a:t>4</a:t>
            </a:r>
            <a:r>
              <a:rPr lang="en-US" sz="4600" b="1" baseline="30000" dirty="0" smtClean="0">
                <a:latin typeface="Traditional Arabic" pitchFamily="18" charset="-78"/>
                <a:cs typeface="Traditional Arabic" pitchFamily="18" charset="-78"/>
              </a:rPr>
              <a:t>2-</a:t>
            </a:r>
            <a:r>
              <a:rPr lang="en-US" sz="4600" b="1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QA" sz="4600" b="1" dirty="0" smtClean="0">
                <a:latin typeface="Traditional Arabic" pitchFamily="18" charset="-78"/>
                <a:cs typeface="Traditional Arabic" pitchFamily="18" charset="-78"/>
              </a:rPr>
              <a:t> مع </a:t>
            </a:r>
            <a:r>
              <a:rPr lang="ar-QA" sz="4600" b="1" dirty="0" err="1" smtClean="0">
                <a:latin typeface="Traditional Arabic" pitchFamily="18" charset="-78"/>
                <a:cs typeface="Traditional Arabic" pitchFamily="18" charset="-78"/>
              </a:rPr>
              <a:t>كاتيونات</a:t>
            </a:r>
            <a:r>
              <a:rPr lang="ar-QA" sz="4600" b="1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QA" sz="4600" b="1" dirty="0" smtClean="0">
                <a:latin typeface="Traditional Arabic" pitchFamily="18" charset="-78"/>
                <a:cs typeface="Traditional Arabic" pitchFamily="18" charset="-78"/>
              </a:rPr>
              <a:t>الرصاص </a:t>
            </a:r>
            <a:r>
              <a:rPr lang="en-US" sz="4600" b="1" dirty="0" smtClean="0">
                <a:latin typeface="Traditional Arabic" pitchFamily="18" charset="-78"/>
                <a:cs typeface="Traditional Arabic" pitchFamily="18" charset="-78"/>
              </a:rPr>
              <a:t>Pb</a:t>
            </a:r>
            <a:r>
              <a:rPr lang="en-US" sz="4600" b="1" baseline="30000" dirty="0" smtClean="0">
                <a:latin typeface="Traditional Arabic" pitchFamily="18" charset="-78"/>
                <a:cs typeface="Traditional Arabic" pitchFamily="18" charset="-78"/>
              </a:rPr>
              <a:t>2+</a:t>
            </a:r>
            <a:r>
              <a:rPr lang="ar-QA" sz="4600" b="1" baseline="30000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QA" sz="4600" b="1" dirty="0" smtClean="0">
                <a:latin typeface="Traditional Arabic" pitchFamily="18" charset="-78"/>
                <a:cs typeface="Traditional Arabic" pitchFamily="18" charset="-78"/>
              </a:rPr>
              <a:t>وتترسب كبريتات الرصاص على لوح ثاني أكسيد الرصاص .</a:t>
            </a:r>
          </a:p>
          <a:p>
            <a:pPr>
              <a:lnSpc>
                <a:spcPct val="150000"/>
              </a:lnSpc>
            </a:pPr>
            <a:r>
              <a:rPr lang="ar-QA" sz="4600" b="1" dirty="0" smtClean="0">
                <a:latin typeface="Traditional Arabic" pitchFamily="18" charset="-78"/>
                <a:cs typeface="Traditional Arabic" pitchFamily="18" charset="-78"/>
              </a:rPr>
              <a:t>المعادلة:-------------------------------</a:t>
            </a:r>
          </a:p>
          <a:p>
            <a:pPr>
              <a:lnSpc>
                <a:spcPct val="150000"/>
              </a:lnSpc>
            </a:pPr>
            <a:r>
              <a:rPr lang="ar-QA" sz="4600" b="1" dirty="0" smtClean="0">
                <a:latin typeface="Traditional Arabic" pitchFamily="18" charset="-78"/>
                <a:cs typeface="Traditional Arabic" pitchFamily="18" charset="-78"/>
              </a:rPr>
              <a:t>جهد الاختزال القياسي لهذا التفاعل </a:t>
            </a:r>
            <a:r>
              <a:rPr lang="en-US" sz="4600" b="1" dirty="0" smtClean="0">
                <a:latin typeface="Traditional Arabic" pitchFamily="18" charset="-78"/>
                <a:cs typeface="Traditional Arabic" pitchFamily="18" charset="-78"/>
              </a:rPr>
              <a:t>1.69= </a:t>
            </a:r>
            <a:r>
              <a:rPr lang="ar-QA" sz="4600" b="1" dirty="0" smtClean="0">
                <a:latin typeface="Traditional Arabic" pitchFamily="18" charset="-78"/>
                <a:cs typeface="Traditional Arabic" pitchFamily="18" charset="-78"/>
              </a:rPr>
              <a:t>فولت </a:t>
            </a:r>
          </a:p>
          <a:p>
            <a:endParaRPr lang="ar-QA" sz="4000" b="1" dirty="0">
              <a:latin typeface="Traditional Arabic" pitchFamily="18" charset="-78"/>
              <a:cs typeface="Traditional Arabic" pitchFamily="18" charset="-78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30352"/>
            <a:ext cx="9144000" cy="5490936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ar-QA" sz="4400" b="1" dirty="0" smtClean="0">
                <a:latin typeface="Traditional Arabic" pitchFamily="18" charset="-78"/>
                <a:cs typeface="Traditional Arabic" pitchFamily="18" charset="-78"/>
              </a:rPr>
              <a:t>نجمع معادلتي </a:t>
            </a:r>
            <a:r>
              <a:rPr lang="ar-QA" sz="4400" b="1" dirty="0" err="1" smtClean="0">
                <a:latin typeface="Traditional Arabic" pitchFamily="18" charset="-78"/>
                <a:cs typeface="Traditional Arabic" pitchFamily="18" charset="-78"/>
              </a:rPr>
              <a:t>الأنود</a:t>
            </a:r>
            <a:r>
              <a:rPr lang="ar-QA" sz="4400" b="1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QA" sz="4400" b="1" dirty="0" err="1" smtClean="0">
                <a:latin typeface="Traditional Arabic" pitchFamily="18" charset="-78"/>
                <a:cs typeface="Traditional Arabic" pitchFamily="18" charset="-78"/>
              </a:rPr>
              <a:t>والكاثود</a:t>
            </a:r>
            <a:r>
              <a:rPr lang="ar-QA" sz="4400" b="1" dirty="0" smtClean="0">
                <a:latin typeface="Traditional Arabic" pitchFamily="18" charset="-78"/>
                <a:cs typeface="Traditional Arabic" pitchFamily="18" charset="-78"/>
              </a:rPr>
              <a:t> نحصل على معادلة التفاعل الكلي </a:t>
            </a:r>
            <a:r>
              <a:rPr lang="ar-QA" sz="4400" b="1" dirty="0" err="1" smtClean="0">
                <a:latin typeface="Traditional Arabic" pitchFamily="18" charset="-78"/>
                <a:cs typeface="Traditional Arabic" pitchFamily="18" charset="-78"/>
              </a:rPr>
              <a:t>للمركم</a:t>
            </a:r>
            <a:r>
              <a:rPr lang="ar-QA" sz="4400" b="1" dirty="0" smtClean="0">
                <a:latin typeface="Traditional Arabic" pitchFamily="18" charset="-78"/>
                <a:cs typeface="Traditional Arabic" pitchFamily="18" charset="-78"/>
              </a:rPr>
              <a:t> عند التفريغ:</a:t>
            </a:r>
          </a:p>
          <a:p>
            <a:pPr algn="l"/>
            <a:r>
              <a:rPr lang="en-US" sz="3200" dirty="0" err="1" smtClean="0"/>
              <a:t>Pb</a:t>
            </a:r>
            <a:r>
              <a:rPr lang="en-US" sz="3200" baseline="-25000" dirty="0" smtClean="0"/>
              <a:t>(s)</a:t>
            </a:r>
            <a:r>
              <a:rPr lang="en-US" sz="3200" dirty="0" smtClean="0"/>
              <a:t> + PbO</a:t>
            </a:r>
            <a:r>
              <a:rPr lang="en-US" sz="3200" baseline="-25000" dirty="0" smtClean="0"/>
              <a:t>2(s)</a:t>
            </a:r>
            <a:r>
              <a:rPr lang="en-US" sz="3200" dirty="0" smtClean="0"/>
              <a:t> + 4H</a:t>
            </a:r>
            <a:r>
              <a:rPr lang="en-US" sz="3200" baseline="30000" dirty="0" smtClean="0"/>
              <a:t>+</a:t>
            </a:r>
            <a:r>
              <a:rPr lang="en-US" sz="3200" baseline="-25000" dirty="0" smtClean="0"/>
              <a:t>(</a:t>
            </a:r>
            <a:r>
              <a:rPr lang="en-US" sz="3200" baseline="-25000" dirty="0" err="1" smtClean="0"/>
              <a:t>aq</a:t>
            </a:r>
            <a:r>
              <a:rPr lang="en-US" sz="3200" baseline="-25000" dirty="0" smtClean="0"/>
              <a:t>) </a:t>
            </a:r>
            <a:r>
              <a:rPr lang="en-US" sz="3200" dirty="0" smtClean="0"/>
              <a:t>+ 2SO</a:t>
            </a:r>
            <a:r>
              <a:rPr lang="en-US" sz="3200" baseline="-25000" dirty="0" smtClean="0"/>
              <a:t>4</a:t>
            </a:r>
            <a:r>
              <a:rPr lang="en-US" sz="3200" baseline="30000" dirty="0" smtClean="0"/>
              <a:t>2-</a:t>
            </a:r>
            <a:r>
              <a:rPr lang="ar-QA" sz="3600" dirty="0" smtClean="0"/>
              <a:t> </a:t>
            </a:r>
            <a:endParaRPr lang="en-US" sz="3600" dirty="0" smtClean="0"/>
          </a:p>
          <a:p>
            <a:pPr algn="l"/>
            <a:endParaRPr lang="ar-QA" sz="3200" dirty="0" smtClean="0"/>
          </a:p>
          <a:p>
            <a:pPr algn="l"/>
            <a:r>
              <a:rPr lang="en-US" sz="3200" dirty="0" smtClean="0"/>
              <a:t>2PbSO</a:t>
            </a:r>
            <a:r>
              <a:rPr lang="en-US" sz="3200" baseline="-25000" dirty="0" smtClean="0"/>
              <a:t>4(s</a:t>
            </a:r>
            <a:r>
              <a:rPr lang="en-US" sz="3200" baseline="-25000" dirty="0" smtClean="0"/>
              <a:t>)</a:t>
            </a:r>
            <a:r>
              <a:rPr lang="en-US" sz="3200" dirty="0" smtClean="0"/>
              <a:t>  +  2H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O</a:t>
            </a:r>
          </a:p>
          <a:p>
            <a:pPr algn="l"/>
            <a:endParaRPr lang="ar-QA" sz="3200" dirty="0" smtClean="0"/>
          </a:p>
          <a:p>
            <a:r>
              <a:rPr lang="ar-QA" sz="3200" dirty="0" smtClean="0"/>
              <a:t>جهد </a:t>
            </a:r>
            <a:r>
              <a:rPr lang="ar-QA" sz="3200" dirty="0" smtClean="0"/>
              <a:t>الخلية =جهد الكاثود – جهد الأنود</a:t>
            </a:r>
          </a:p>
          <a:p>
            <a:r>
              <a:rPr lang="ar-QA" sz="3200" dirty="0" smtClean="0"/>
              <a:t>                =  1.69      -   </a:t>
            </a:r>
            <a:r>
              <a:rPr lang="ar-QA" sz="3200" dirty="0" smtClean="0"/>
              <a:t>(- 0.31)= 2 فولت      </a:t>
            </a:r>
            <a:endParaRPr lang="en-US" sz="3200" dirty="0" smtClean="0"/>
          </a:p>
        </p:txBody>
      </p:sp>
      <p:sp>
        <p:nvSpPr>
          <p:cNvPr id="4" name="Notched Right Arrow 3"/>
          <p:cNvSpPr/>
          <p:nvPr/>
        </p:nvSpPr>
        <p:spPr>
          <a:xfrm>
            <a:off x="7164288" y="2132856"/>
            <a:ext cx="978408" cy="2880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QA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180</TotalTime>
  <Words>245</Words>
  <Application>Microsoft Office PowerPoint</Application>
  <PresentationFormat>On-screen Show (4:3)</PresentationFormat>
  <Paragraphs>36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Aspect</vt:lpstr>
      <vt:lpstr>Paintbrush Picture</vt:lpstr>
      <vt:lpstr>المركم الرصاصي ( المركم الكهربائي ) The Lead Storage Cell بطارية السيارة</vt:lpstr>
      <vt:lpstr>التعريف :</vt:lpstr>
      <vt:lpstr>تركيب المركم الرصاصي :</vt:lpstr>
      <vt:lpstr>Slide 4</vt:lpstr>
      <vt:lpstr>Slide 5</vt:lpstr>
      <vt:lpstr>التفاعلات الحادثه في المركم الرصاصي:</vt:lpstr>
      <vt:lpstr>Slide 7</vt:lpstr>
      <vt:lpstr>عند الكاثود Reduction: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المركم الرصاصي ( المركم الكهربائي ) The lead storage cell</dc:title>
  <dc:creator>Windows User</dc:creator>
  <cp:lastModifiedBy>Windows User</cp:lastModifiedBy>
  <cp:revision>17</cp:revision>
  <dcterms:created xsi:type="dcterms:W3CDTF">2011-12-24T17:28:07Z</dcterms:created>
  <dcterms:modified xsi:type="dcterms:W3CDTF">2011-12-24T22:04:04Z</dcterms:modified>
</cp:coreProperties>
</file>