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Default Extension="vml" ContentType="application/vnd.openxmlformats-officedocument.vmlDrawing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handoutMasterIdLst>
    <p:handoutMasterId r:id="rId20"/>
  </p:handoutMasterIdLst>
  <p:sldIdLst>
    <p:sldId id="293" r:id="rId2"/>
    <p:sldId id="256" r:id="rId3"/>
    <p:sldId id="272" r:id="rId4"/>
    <p:sldId id="274" r:id="rId5"/>
    <p:sldId id="273" r:id="rId6"/>
    <p:sldId id="275" r:id="rId7"/>
    <p:sldId id="276" r:id="rId8"/>
    <p:sldId id="289" r:id="rId9"/>
    <p:sldId id="278" r:id="rId10"/>
    <p:sldId id="279" r:id="rId11"/>
    <p:sldId id="287" r:id="rId12"/>
    <p:sldId id="284" r:id="rId13"/>
    <p:sldId id="283" r:id="rId14"/>
    <p:sldId id="286" r:id="rId15"/>
    <p:sldId id="288" r:id="rId16"/>
    <p:sldId id="292" r:id="rId17"/>
    <p:sldId id="285" r:id="rId18"/>
  </p:sldIdLst>
  <p:sldSz cx="9144000" cy="6858000" type="screen4x3"/>
  <p:notesSz cx="6797675" cy="9926638"/>
  <p:defaultTextStyle>
    <a:defPPr>
      <a:defRPr lang="en-US"/>
    </a:defPPr>
    <a:lvl1pPr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1pPr>
    <a:lvl2pPr marL="457200"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2pPr>
    <a:lvl3pPr marL="914400"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3pPr>
    <a:lvl4pPr marL="1371600"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4pPr>
    <a:lvl5pPr marL="1828800"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00FF00"/>
    <a:srgbClr val="43403D"/>
    <a:srgbClr val="9933FF"/>
    <a:srgbClr val="CCFFFF"/>
    <a:srgbClr val="FF3300"/>
    <a:srgbClr val="1FAD70"/>
    <a:srgbClr val="073D6F"/>
    <a:srgbClr val="1B6B30"/>
    <a:srgbClr val="29292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526" autoAdjust="0"/>
    <p:restoredTop sz="94761" autoAdjust="0"/>
  </p:normalViewPr>
  <p:slideViewPr>
    <p:cSldViewPr>
      <p:cViewPr varScale="1">
        <p:scale>
          <a:sx n="66" d="100"/>
          <a:sy n="66" d="100"/>
        </p:scale>
        <p:origin x="-558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rtl="0"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2016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rtl="0"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83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0306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rtl="0"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83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2016" y="9430306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rtl="0">
              <a:defRPr sz="1200">
                <a:cs typeface="+mn-cs"/>
              </a:defRPr>
            </a:lvl1pPr>
          </a:lstStyle>
          <a:p>
            <a:pPr>
              <a:defRPr/>
            </a:pPr>
            <a:fld id="{3EB8D174-0C4D-4FD3-873E-214870E67AC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audio1.wav>
</file>

<file path=ppt/media/audio2.wav>
</file>

<file path=ppt/media/audio3.wav>
</file>

<file path=ppt/media/audio4.wav>
</file>

<file path=ppt/media/audio5.wav>
</file>

<file path=ppt/media/image1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52016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 rtl="0">
              <a:defRPr sz="1200">
                <a:cs typeface="+mn-cs"/>
              </a:defRPr>
            </a:lvl1pPr>
          </a:lstStyle>
          <a:p>
            <a:pPr>
              <a:defRPr/>
            </a:pPr>
            <a:endParaRPr lang="ar-EG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74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 rtl="0">
              <a:defRPr sz="1200" smtClean="0">
                <a:cs typeface="+mn-cs"/>
              </a:defRPr>
            </a:lvl1pPr>
          </a:lstStyle>
          <a:p>
            <a:pPr>
              <a:defRPr/>
            </a:pPr>
            <a:fld id="{3083C096-B008-446D-B03F-DE18410EB059}" type="datetimeFigureOut">
              <a:rPr lang="ar-EG"/>
              <a:pPr>
                <a:defRPr/>
              </a:pPr>
              <a:t>22/02/1433</a:t>
            </a:fld>
            <a:endParaRPr lang="ar-EG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pPr lvl="0"/>
            <a:endParaRPr lang="ar-EG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52016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 rtl="0">
              <a:defRPr sz="1200">
                <a:cs typeface="+mn-cs"/>
              </a:defRPr>
            </a:lvl1pPr>
          </a:lstStyle>
          <a:p>
            <a:pPr>
              <a:defRPr/>
            </a:pPr>
            <a:endParaRPr lang="ar-E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74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 rtl="0">
              <a:defRPr sz="1200" smtClean="0">
                <a:cs typeface="+mn-cs"/>
              </a:defRPr>
            </a:lvl1pPr>
          </a:lstStyle>
          <a:p>
            <a:pPr>
              <a:defRPr/>
            </a:pPr>
            <a:fld id="{D7D53E76-23FA-49C3-93AF-6C4615FE5DF6}" type="slidenum">
              <a:rPr lang="ar-EG"/>
              <a:pPr>
                <a:defRPr/>
              </a:pPr>
              <a:t>‹#›</a:t>
            </a:fld>
            <a:endParaRPr lang="ar-EG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3686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28AC2516-51B6-4F14-9C7C-39D719D31A2E}" type="slidenum">
              <a:rPr lang="ar-EG"/>
              <a:pPr/>
              <a:t>2</a:t>
            </a:fld>
            <a:endParaRPr lang="ar-EG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4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614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D8BD75D0-97DB-4F28-86E6-6CD313D83B6E}" type="slidenum">
              <a:rPr lang="ar-EG"/>
              <a:pPr/>
              <a:t>11</a:t>
            </a:fld>
            <a:endParaRPr lang="ar-EG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246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6246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37244DFF-568F-4FBA-A61F-7B9A314ADB8F}" type="slidenum">
              <a:rPr lang="ar-EG"/>
              <a:pPr/>
              <a:t>12</a:t>
            </a:fld>
            <a:endParaRPr lang="ar-EG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349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6349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1B8CBBD9-CEE0-41CC-9FE0-E6FC67F244FD}" type="slidenum">
              <a:rPr lang="ar-EG"/>
              <a:pPr/>
              <a:t>13</a:t>
            </a:fld>
            <a:endParaRPr lang="ar-EG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451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6451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C9353402-B618-4D2D-AD7A-C68299791A38}" type="slidenum">
              <a:rPr lang="ar-EG"/>
              <a:pPr/>
              <a:t>14</a:t>
            </a:fld>
            <a:endParaRPr lang="ar-EG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553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6554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95467A02-05FA-43C8-BEFC-1D580A755EEE}" type="slidenum">
              <a:rPr lang="ar-EG"/>
              <a:pPr/>
              <a:t>15</a:t>
            </a:fld>
            <a:endParaRPr lang="ar-EG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656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6656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BC285962-F71B-4047-BEA2-787D0FAC8C17}" type="slidenum">
              <a:rPr lang="ar-EG"/>
              <a:pPr/>
              <a:t>16</a:t>
            </a:fld>
            <a:endParaRPr lang="ar-EG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758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6758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1BE6189C-DEBF-450A-853A-15A73BF994AE}" type="slidenum">
              <a:rPr lang="ar-EG"/>
              <a:pPr/>
              <a:t>17</a:t>
            </a:fld>
            <a:endParaRPr lang="ar-EG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325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5325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6CE220A4-344A-4B35-B8E1-4F983ADE0832}" type="slidenum">
              <a:rPr lang="ar-EG"/>
              <a:pPr/>
              <a:t>3</a:t>
            </a:fld>
            <a:endParaRPr lang="ar-EG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5427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B620AACB-D237-4E2B-9DCE-3F3B1205556E}" type="slidenum">
              <a:rPr lang="ar-EG"/>
              <a:pPr/>
              <a:t>4</a:t>
            </a:fld>
            <a:endParaRPr lang="ar-EG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529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5530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846952D2-85AC-4C8C-A22B-0808F3C7B40C}" type="slidenum">
              <a:rPr lang="ar-EG"/>
              <a:pPr/>
              <a:t>5</a:t>
            </a:fld>
            <a:endParaRPr lang="ar-EG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63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563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929C905B-8F1D-4296-91D1-D518ED07EB67}" type="slidenum">
              <a:rPr lang="ar-EG"/>
              <a:pPr/>
              <a:t>6</a:t>
            </a:fld>
            <a:endParaRPr lang="ar-EG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734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5734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26F63495-8AFD-4A79-9889-D991B9FDBB2E}" type="slidenum">
              <a:rPr lang="ar-EG"/>
              <a:pPr/>
              <a:t>7</a:t>
            </a:fld>
            <a:endParaRPr lang="ar-EG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837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5837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AB562DEE-EB5A-4167-9D5A-04273AF3450C}" type="slidenum">
              <a:rPr lang="ar-EG"/>
              <a:pPr/>
              <a:t>8</a:t>
            </a:fld>
            <a:endParaRPr lang="ar-EG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939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smtClean="0"/>
          </a:p>
        </p:txBody>
      </p:sp>
      <p:sp>
        <p:nvSpPr>
          <p:cNvPr id="593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32E1D75A-FEEC-4D87-9710-56D0845B3864}" type="slidenum">
              <a:rPr lang="ar-EG"/>
              <a:pPr/>
              <a:t>9</a:t>
            </a:fld>
            <a:endParaRPr lang="ar-EG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041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ar-EG" dirty="0" smtClean="0"/>
          </a:p>
        </p:txBody>
      </p:sp>
      <p:sp>
        <p:nvSpPr>
          <p:cNvPr id="6042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FBE9F14D-7805-4A3F-A424-459173C42179}" type="slidenum">
              <a:rPr lang="ar-EG"/>
              <a:pPr/>
              <a:t>10</a:t>
            </a:fld>
            <a:endParaRPr lang="ar-EG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837358-C522-4A89-911A-11589AC1DBB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167028-D57F-4636-8287-18E3FA7D0E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2E93F3-6A88-4AD7-937E-FEFD4D5E09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D132BC-053B-42CC-8074-F6168DB17C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CA0807-A43C-48B4-AEA7-2918FBD4B50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9D3A7D-3DDF-4B3D-8344-BA21504B6A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D66058-875A-4881-B30C-B3638101C78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589AA1-5160-42F5-A782-DCC3C735A0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99708CD-93AD-4AFE-8E92-67A0FC1E8E6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17964BC-E500-4A12-B1A2-7743B9A35E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EFA809-EE81-494A-A1E5-9D522A8C517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sndAc>
      <p:stSnd>
        <p:snd r:embed="rId1" name="chimes.wav"/>
      </p:stSnd>
    </p:sndAc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" Target="../slides/slid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rtl="0"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0"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rtl="0">
              <a:defRPr sz="1400">
                <a:cs typeface="+mn-cs"/>
              </a:defRPr>
            </a:lvl1pPr>
          </a:lstStyle>
          <a:p>
            <a:pPr>
              <a:defRPr/>
            </a:pPr>
            <a:fld id="{CE972B33-DB9E-4322-8095-2B12644490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1" name="AutoShape 8">
            <a:hlinkClick r:id="rId14" action="ppaction://hlinksldjump" highlightClick="1"/>
          </p:cNvPr>
          <p:cNvSpPr>
            <a:spLocks noChangeArrowheads="1"/>
          </p:cNvSpPr>
          <p:nvPr userDrawn="1"/>
        </p:nvSpPr>
        <p:spPr bwMode="auto">
          <a:xfrm>
            <a:off x="7924800" y="5638800"/>
            <a:ext cx="1042988" cy="1042988"/>
          </a:xfrm>
          <a:prstGeom prst="actionButtonHome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l" rtl="0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sndAc>
      <p:stSnd>
        <p:snd r:embed="rId13" name="chimes.wav"/>
      </p:stSnd>
    </p:sndAc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3.wav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oleObject" Target="../embeddings/oleObject1.bin"/><Relationship Id="rId4" Type="http://schemas.openxmlformats.org/officeDocument/2006/relationships/audio" Target="../media/audio1.wav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3.wav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3.wav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slide" Target="slide8.xml"/><Relationship Id="rId13" Type="http://schemas.openxmlformats.org/officeDocument/2006/relationships/slide" Target="slide5.xml"/><Relationship Id="rId18" Type="http://schemas.openxmlformats.org/officeDocument/2006/relationships/slide" Target="slide16.xml"/><Relationship Id="rId3" Type="http://schemas.openxmlformats.org/officeDocument/2006/relationships/audio" Target="../media/audio1.wav"/><Relationship Id="rId7" Type="http://schemas.openxmlformats.org/officeDocument/2006/relationships/slide" Target="slide3.xml"/><Relationship Id="rId12" Type="http://schemas.openxmlformats.org/officeDocument/2006/relationships/slide" Target="slide14.xml"/><Relationship Id="rId17" Type="http://schemas.openxmlformats.org/officeDocument/2006/relationships/slide" Target="slide11.xml"/><Relationship Id="rId2" Type="http://schemas.openxmlformats.org/officeDocument/2006/relationships/notesSlide" Target="../notesSlides/notesSlide1.xml"/><Relationship Id="rId16" Type="http://schemas.openxmlformats.org/officeDocument/2006/relationships/slide" Target="slide6.xml"/><Relationship Id="rId1" Type="http://schemas.openxmlformats.org/officeDocument/2006/relationships/slideLayout" Target="../slideLayouts/slideLayout7.xml"/><Relationship Id="rId6" Type="http://schemas.openxmlformats.org/officeDocument/2006/relationships/slide" Target="slide17.xml"/><Relationship Id="rId11" Type="http://schemas.openxmlformats.org/officeDocument/2006/relationships/slide" Target="slide9.xml"/><Relationship Id="rId5" Type="http://schemas.openxmlformats.org/officeDocument/2006/relationships/slide" Target="slide12.xml"/><Relationship Id="rId15" Type="http://schemas.openxmlformats.org/officeDocument/2006/relationships/slide" Target="slide15.xml"/><Relationship Id="rId10" Type="http://schemas.openxmlformats.org/officeDocument/2006/relationships/slide" Target="slide4.xml"/><Relationship Id="rId4" Type="http://schemas.openxmlformats.org/officeDocument/2006/relationships/slide" Target="slide7.xml"/><Relationship Id="rId9" Type="http://schemas.openxmlformats.org/officeDocument/2006/relationships/slide" Target="slide13.xml"/><Relationship Id="rId14" Type="http://schemas.openxmlformats.org/officeDocument/2006/relationships/slide" Target="slide10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3.wav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5" Type="http://schemas.openxmlformats.org/officeDocument/2006/relationships/audio" Target="../media/audio3.wav"/><Relationship Id="rId4" Type="http://schemas.openxmlformats.org/officeDocument/2006/relationships/audio" Target="../media/audio4.wav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3.wav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3.wav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5" Type="http://schemas.openxmlformats.org/officeDocument/2006/relationships/audio" Target="../media/audio3.wav"/><Relationship Id="rId4" Type="http://schemas.openxmlformats.org/officeDocument/2006/relationships/audio" Target="../media/audio5.wav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981200" y="1828800"/>
            <a:ext cx="5519460" cy="156966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en-US" sz="1777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Jeopardy!</a:t>
            </a:r>
            <a:endParaRPr lang="en-US" sz="1777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057400" y="5410200"/>
            <a:ext cx="4621779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QA" sz="54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إعداد: أمنة الشلــبي</a:t>
            </a:r>
            <a:endParaRPr lang="en-US" sz="5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</p:spTree>
  </p:cSld>
  <p:clrMapOvr>
    <a:masterClrMapping/>
  </p:clrMapOvr>
  <p:transition>
    <p:sndAc>
      <p:stSnd>
        <p:snd r:embed="rId2" name="sound002.wav"/>
      </p:stSnd>
    </p:sndAc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chemeClr val="folHlink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457200"/>
            <a:ext cx="8153400" cy="2057400"/>
          </a:xfrm>
        </p:spPr>
        <p:txBody>
          <a:bodyPr/>
          <a:lstStyle/>
          <a:p>
            <a:pPr eaLnBrk="1" hangingPunct="1"/>
            <a:r>
              <a:rPr lang="ar-QA" dirty="0" smtClean="0"/>
              <a:t>ماذا ينتج إذا تفاعل أول أكسيد النيتروجين مع الأكسيجن؟</a:t>
            </a:r>
            <a:endParaRPr lang="en-US" b="1" dirty="0" smtClean="0">
              <a:latin typeface="Bernard MT Condensed" pitchFamily="18" charset="0"/>
            </a:endParaRP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3352800"/>
            <a:ext cx="7848600" cy="2209800"/>
          </a:xfrm>
        </p:spPr>
        <p:txBody>
          <a:bodyPr/>
          <a:lstStyle/>
          <a:p>
            <a:pPr algn="ctr" rtl="1" eaLnBrk="1" hangingPunct="1">
              <a:buNone/>
            </a:pPr>
            <a:r>
              <a:rPr lang="en-US" sz="4400" dirty="0" smtClean="0">
                <a:solidFill>
                  <a:srgbClr val="00FF00"/>
                </a:solidFill>
                <a:latin typeface="+mj-lt"/>
                <a:ea typeface="+mj-ea"/>
                <a:cs typeface="+mj-cs"/>
              </a:rPr>
              <a:t>2NO + O</a:t>
            </a:r>
            <a:r>
              <a:rPr lang="en-US" sz="4400" baseline="-25000" dirty="0" smtClean="0">
                <a:solidFill>
                  <a:srgbClr val="00FF00"/>
                </a:solidFill>
                <a:latin typeface="+mj-lt"/>
                <a:ea typeface="+mj-ea"/>
                <a:cs typeface="+mj-cs"/>
              </a:rPr>
              <a:t>2</a:t>
            </a:r>
            <a:r>
              <a:rPr lang="en-US" sz="4400" dirty="0" smtClean="0">
                <a:solidFill>
                  <a:srgbClr val="00FF00"/>
                </a:solidFill>
                <a:latin typeface="+mj-lt"/>
                <a:ea typeface="+mj-ea"/>
                <a:cs typeface="+mj-cs"/>
              </a:rPr>
              <a:t> → NO</a:t>
            </a:r>
            <a:r>
              <a:rPr lang="en-US" sz="4400" baseline="-25000" dirty="0" smtClean="0">
                <a:solidFill>
                  <a:srgbClr val="00FF00"/>
                </a:solidFill>
                <a:latin typeface="+mj-lt"/>
                <a:ea typeface="+mj-ea"/>
                <a:cs typeface="+mj-cs"/>
              </a:rPr>
              <a:t>2</a:t>
            </a: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56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56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56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256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whoosh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2" grpId="0" autoUpdateAnimBg="0"/>
      <p:bldP spid="25603" grpId="0" build="p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chemeClr val="folHlink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81000"/>
            <a:ext cx="8458200" cy="2057400"/>
          </a:xfrm>
        </p:spPr>
        <p:txBody>
          <a:bodyPr/>
          <a:lstStyle/>
          <a:p>
            <a:pPr eaLnBrk="1" hangingPunct="1"/>
            <a:r>
              <a:rPr lang="ar-QA" b="1" dirty="0" smtClean="0">
                <a:latin typeface="Aharoni" pitchFamily="2" charset="-79"/>
                <a:cs typeface="Aharoni" pitchFamily="2" charset="-79"/>
              </a:rPr>
              <a:t>عددي استخدامات حمض النيتريك</a:t>
            </a:r>
            <a:endParaRPr lang="en-US" b="1" dirty="0" smtClean="0"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676400" y="2819400"/>
            <a:ext cx="5562600" cy="2971800"/>
          </a:xfrm>
        </p:spPr>
        <p:txBody>
          <a:bodyPr/>
          <a:lstStyle/>
          <a:p>
            <a:pPr algn="r" rtl="1" eaLnBrk="1" hangingPunct="1">
              <a:buNone/>
            </a:pPr>
            <a:r>
              <a:rPr lang="ar-QA" sz="3600" b="1" dirty="0" smtClean="0">
                <a:solidFill>
                  <a:srgbClr val="66FF33"/>
                </a:solidFill>
                <a:latin typeface="Bernard MT Condensed" pitchFamily="18" charset="0"/>
              </a:rPr>
              <a:t>-صناعة الأسمدة.</a:t>
            </a:r>
          </a:p>
          <a:p>
            <a:pPr algn="r" rtl="1" eaLnBrk="1" hangingPunct="1">
              <a:buNone/>
            </a:pPr>
            <a:r>
              <a:rPr lang="ar-QA" sz="3600" b="1" dirty="0" smtClean="0">
                <a:solidFill>
                  <a:srgbClr val="66FF33"/>
                </a:solidFill>
                <a:latin typeface="Bernard MT Condensed" pitchFamily="18" charset="0"/>
              </a:rPr>
              <a:t>-صناعة المتفجرات والمتوهجات.</a:t>
            </a:r>
          </a:p>
          <a:p>
            <a:pPr algn="r" rtl="1" eaLnBrk="1" hangingPunct="1">
              <a:buNone/>
            </a:pPr>
            <a:r>
              <a:rPr lang="ar-QA" sz="3600" b="1" dirty="0" smtClean="0">
                <a:solidFill>
                  <a:srgbClr val="66FF33"/>
                </a:solidFill>
                <a:latin typeface="Bernard MT Condensed" pitchFamily="18" charset="0"/>
              </a:rPr>
              <a:t>-دافعات الصواريخ.</a:t>
            </a:r>
          </a:p>
          <a:p>
            <a:pPr algn="r" rtl="1" eaLnBrk="1" hangingPunct="1">
              <a:buNone/>
            </a:pPr>
            <a:r>
              <a:rPr lang="ar-QA" sz="3600" b="1" dirty="0" smtClean="0">
                <a:solidFill>
                  <a:srgbClr val="66FF33"/>
                </a:solidFill>
                <a:latin typeface="Bernard MT Condensed" pitchFamily="18" charset="0"/>
              </a:rPr>
              <a:t>-صناعة النايلون.</a:t>
            </a:r>
            <a:endParaRPr lang="en-US" sz="3600" b="1" dirty="0" smtClean="0">
              <a:solidFill>
                <a:srgbClr val="66FF33"/>
              </a:solidFill>
              <a:latin typeface="Bernard MT Condensed" pitchFamily="18" charset="0"/>
            </a:endParaRP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58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58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58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58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58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" dur="500"/>
                                        <p:tgtEl>
                                          <p:spTgt spid="358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358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2" grpId="0" autoUpdateAnimBg="0"/>
      <p:bldP spid="3584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29292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600200"/>
          </a:xfrm>
        </p:spPr>
        <p:txBody>
          <a:bodyPr/>
          <a:lstStyle/>
          <a:p>
            <a:pPr eaLnBrk="1" hangingPunct="1"/>
            <a:r>
              <a:rPr lang="ar-QA" dirty="0" smtClean="0"/>
              <a:t>ما هي الصيغة الكيميائية لحمض النيتريك؟</a:t>
            </a:r>
            <a:endParaRPr lang="en-US" b="1" dirty="0" smtClean="0">
              <a:latin typeface="Bernard MT Condensed" pitchFamily="18" charset="0"/>
            </a:endParaRP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90800" y="2895600"/>
            <a:ext cx="3048000" cy="1143000"/>
          </a:xfrm>
        </p:spPr>
        <p:txBody>
          <a:bodyPr/>
          <a:lstStyle/>
          <a:p>
            <a:pPr algn="ctr" eaLnBrk="1" hangingPunct="1"/>
            <a:endParaRPr lang="en-US" sz="5400" b="1" dirty="0" smtClean="0">
              <a:solidFill>
                <a:srgbClr val="00FF00"/>
              </a:solidFill>
              <a:latin typeface="Bernard MT Condensed" pitchFamily="18" charset="0"/>
            </a:endParaRPr>
          </a:p>
          <a:p>
            <a:pPr algn="ctr" rtl="1" eaLnBrk="1" hangingPunct="1">
              <a:buNone/>
            </a:pPr>
            <a:r>
              <a:rPr lang="en-US" sz="54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  <a:latin typeface="Bernard MT Condensed" pitchFamily="18" charset="0"/>
              </a:rPr>
              <a:t>HNO</a:t>
            </a:r>
            <a:r>
              <a:rPr lang="en-US" sz="5400" b="1" spc="300" baseline="-250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  <a:latin typeface="Bernard MT Condensed" pitchFamily="18" charset="0"/>
              </a:rPr>
              <a:t>3</a:t>
            </a:r>
          </a:p>
        </p:txBody>
      </p:sp>
      <p:graphicFrame>
        <p:nvGraphicFramePr>
          <p:cNvPr id="14" name="Object 13"/>
          <p:cNvGraphicFramePr>
            <a:graphicFrameLocks noChangeAspect="1"/>
          </p:cNvGraphicFramePr>
          <p:nvPr/>
        </p:nvGraphicFramePr>
        <p:xfrm>
          <a:off x="4514850" y="3321050"/>
          <a:ext cx="114300" cy="215900"/>
        </p:xfrm>
        <a:graphic>
          <a:graphicData uri="http://schemas.openxmlformats.org/presentationml/2006/ole">
            <p:oleObj spid="_x0000_s14339" name="معادلة" r:id="rId5" imgW="114120" imgH="215640" progId="Equation.3">
              <p:embed/>
            </p:oleObj>
          </a:graphicData>
        </a:graphic>
      </p:graphicFrame>
    </p:spTree>
  </p:cSld>
  <p:clrMapOvr>
    <a:masterClrMapping/>
  </p:clrMapOvr>
  <p:transition>
    <p:sndAc>
      <p:stSnd>
        <p:snd r:embed="rId4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27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27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27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27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771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FF33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685800"/>
            <a:ext cx="7772400" cy="2514600"/>
          </a:xfrm>
        </p:spPr>
        <p:txBody>
          <a:bodyPr/>
          <a:lstStyle/>
          <a:p>
            <a:pPr eaLnBrk="1" hangingPunct="1"/>
            <a:r>
              <a:rPr lang="ar-QA" b="1" dirty="0" smtClean="0">
                <a:latin typeface="Bernard MT Condensed" pitchFamily="18" charset="0"/>
              </a:rPr>
              <a:t>اذكري المواد اللازمة لتصنيع الأمونيا:</a:t>
            </a:r>
            <a:endParaRPr lang="en-US" b="1" dirty="0" smtClean="0">
              <a:latin typeface="Bernard MT Condensed" pitchFamily="18" charset="0"/>
            </a:endParaRP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52600" y="3505200"/>
            <a:ext cx="6172200" cy="990600"/>
          </a:xfrm>
        </p:spPr>
        <p:txBody>
          <a:bodyPr/>
          <a:lstStyle/>
          <a:p>
            <a:pPr algn="r" rtl="1" eaLnBrk="1" hangingPunct="1">
              <a:buNone/>
            </a:pPr>
            <a:r>
              <a:rPr lang="ar-QA" b="1" dirty="0" smtClean="0">
                <a:latin typeface="Bernard MT Condensed" pitchFamily="18" charset="0"/>
              </a:rPr>
              <a:t>الغاز الطبيعي </a:t>
            </a:r>
            <a:r>
              <a:rPr lang="ar-QA" b="1" dirty="0" smtClean="0">
                <a:latin typeface="Kozuka Mincho Pro B"/>
                <a:ea typeface="Kozuka Mincho Pro B"/>
              </a:rPr>
              <a:t>← الهيدروجين ← أمونيا</a:t>
            </a:r>
          </a:p>
          <a:p>
            <a:pPr algn="r" rtl="1" eaLnBrk="1" hangingPunct="1">
              <a:buNone/>
            </a:pPr>
            <a:r>
              <a:rPr lang="ar-QA" b="1" dirty="0" smtClean="0">
                <a:latin typeface="Kozuka Mincho Pro B"/>
                <a:ea typeface="Kozuka Mincho Pro B"/>
              </a:rPr>
              <a:t>الهواء الجوي ← النيتروجين ↖</a:t>
            </a:r>
          </a:p>
          <a:p>
            <a:pPr algn="r" rtl="1" eaLnBrk="1" hangingPunct="1">
              <a:buNone/>
            </a:pPr>
            <a:endParaRPr lang="ar-QA" b="1" dirty="0" smtClean="0">
              <a:latin typeface="Kozuka Mincho Pro B"/>
              <a:ea typeface="Kozuka Mincho Pro B"/>
            </a:endParaRPr>
          </a:p>
          <a:p>
            <a:pPr algn="r" rtl="1" eaLnBrk="1" hangingPunct="1">
              <a:buNone/>
            </a:pPr>
            <a:endParaRPr lang="en-US" b="1" dirty="0" smtClean="0">
              <a:latin typeface="Bernard MT Condensed" pitchFamily="18" charset="0"/>
            </a:endParaRP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17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17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17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17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whoosh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17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17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9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whoosh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46" grpId="0" autoUpdateAnimBg="0"/>
      <p:bldP spid="31747" grpId="0" build="p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FF33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3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rtl="1" eaLnBrk="1" hangingPunct="1"/>
            <a:r>
              <a:rPr lang="ar-QA" dirty="0" smtClean="0"/>
              <a:t>تسمى الطريقة التي تحضر بها الأمونيا بطريقة .....</a:t>
            </a:r>
            <a:endParaRPr lang="en-US" dirty="0" smtClean="0"/>
          </a:p>
        </p:txBody>
      </p:sp>
      <p:sp>
        <p:nvSpPr>
          <p:cNvPr id="34824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09600" y="2590800"/>
            <a:ext cx="7772400" cy="1295400"/>
          </a:xfrm>
        </p:spPr>
        <p:txBody>
          <a:bodyPr/>
          <a:lstStyle/>
          <a:p>
            <a:pPr algn="r" rtl="1" eaLnBrk="1" hangingPunct="1">
              <a:buNone/>
            </a:pPr>
            <a:r>
              <a:rPr lang="ar-QA" sz="4400" b="1" dirty="0" smtClean="0"/>
              <a:t>هبر بوش</a:t>
            </a:r>
            <a:endParaRPr lang="en-US" sz="4400" dirty="0" smtClean="0"/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48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48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48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48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48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48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whoosh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23" grpId="0" autoUpdateAnimBg="0"/>
      <p:bldP spid="34824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FF33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143000"/>
            <a:ext cx="7772400" cy="1143000"/>
          </a:xfrm>
        </p:spPr>
        <p:txBody>
          <a:bodyPr/>
          <a:lstStyle/>
          <a:p>
            <a:pPr eaLnBrk="1" hangingPunct="1"/>
            <a:r>
              <a:rPr lang="ar-QA" b="1" dirty="0" smtClean="0">
                <a:latin typeface="Arial Narrow" pitchFamily="34" charset="0"/>
              </a:rPr>
              <a:t>سمي العامل الحفاز المضاف أثناء تصنيع الأمونيا:</a:t>
            </a:r>
            <a:endParaRPr lang="en-US" b="1" dirty="0" smtClean="0">
              <a:latin typeface="Arial Narrow" pitchFamily="34" charset="0"/>
            </a:endParaRPr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3429000"/>
            <a:ext cx="7772400" cy="2667000"/>
          </a:xfrm>
        </p:spPr>
        <p:txBody>
          <a:bodyPr/>
          <a:lstStyle/>
          <a:p>
            <a:pPr algn="ctr" rtl="1" eaLnBrk="1" hangingPunct="1">
              <a:buNone/>
            </a:pPr>
            <a:r>
              <a:rPr lang="ar-QA" sz="6000" b="1" dirty="0" smtClean="0">
                <a:latin typeface="Arial Narrow" pitchFamily="34" charset="0"/>
                <a:ea typeface="+mj-ea"/>
                <a:cs typeface="+mj-cs"/>
              </a:rPr>
              <a:t>الحديد </a:t>
            </a:r>
            <a:endParaRPr lang="en-US" sz="6000" b="1" dirty="0" smtClean="0">
              <a:latin typeface="Arial Narrow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99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99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99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99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938" grpId="0"/>
      <p:bldP spid="39939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FF33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04800"/>
            <a:ext cx="8305800" cy="2133600"/>
          </a:xfrm>
        </p:spPr>
        <p:txBody>
          <a:bodyPr/>
          <a:lstStyle/>
          <a:p>
            <a:pPr rtl="1"/>
            <a:r>
              <a:rPr lang="ar-QA" b="1" dirty="0" smtClean="0"/>
              <a:t>عددي خواص الأمونيا</a:t>
            </a:r>
            <a:endParaRPr lang="en-US" dirty="0"/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3657600"/>
            <a:ext cx="7772400" cy="22098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endParaRPr lang="en-US" sz="3600" b="1" dirty="0" smtClean="0">
              <a:latin typeface="Bernard MT Condensed" pitchFamily="18" charset="0"/>
            </a:endParaRPr>
          </a:p>
          <a:p>
            <a:pPr eaLnBrk="1" hangingPunct="1">
              <a:lnSpc>
                <a:spcPct val="90000"/>
              </a:lnSpc>
            </a:pPr>
            <a:endParaRPr lang="en-US" sz="3600" b="1" dirty="0" smtClean="0">
              <a:latin typeface="Bernard MT Condensed" pitchFamily="18" charset="0"/>
            </a:endParaRPr>
          </a:p>
          <a:p>
            <a:pPr eaLnBrk="1" hangingPunct="1">
              <a:lnSpc>
                <a:spcPct val="90000"/>
              </a:lnSpc>
            </a:pPr>
            <a:endParaRPr lang="en-US" sz="3600" b="1" dirty="0" smtClean="0">
              <a:latin typeface="Bernard MT Condensed" pitchFamily="18" charset="0"/>
            </a:endParaRPr>
          </a:p>
          <a:p>
            <a:pPr eaLnBrk="1" hangingPunct="1">
              <a:lnSpc>
                <a:spcPct val="90000"/>
              </a:lnSpc>
            </a:pPr>
            <a:endParaRPr lang="en-US" sz="3600" b="1" dirty="0" smtClean="0">
              <a:latin typeface="Bernard MT Condensed" pitchFamily="18" charset="0"/>
            </a:endParaRPr>
          </a:p>
        </p:txBody>
      </p:sp>
      <p:sp>
        <p:nvSpPr>
          <p:cNvPr id="6147" name="Rectangle 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QA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05000"/>
            <a:ext cx="7772400" cy="266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ar-QA" sz="36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1-عدي</a:t>
            </a:r>
            <a:r>
              <a:rPr lang="ar-QA" sz="3600" b="1" kern="0" baseline="0" dirty="0" smtClean="0">
                <a:latin typeface="Arial Narrow" pitchFamily="34" charset="0"/>
                <a:ea typeface="+mj-ea"/>
                <a:cs typeface="+mj-cs"/>
              </a:rPr>
              <a:t>م</a:t>
            </a:r>
            <a:r>
              <a:rPr lang="ar-QA" sz="3600" b="1" kern="0" dirty="0" smtClean="0">
                <a:latin typeface="Arial Narrow" pitchFamily="34" charset="0"/>
                <a:ea typeface="+mj-ea"/>
                <a:cs typeface="+mj-cs"/>
              </a:rPr>
              <a:t> اللون 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ar-QA" sz="36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2-له</a:t>
            </a:r>
            <a:r>
              <a:rPr kumimoji="0" lang="ar-QA" sz="3600" b="1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 رائحة نفاذة.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ar-QA" sz="3600" b="1" kern="0" dirty="0" smtClean="0">
                <a:latin typeface="Arial Narrow" pitchFamily="34" charset="0"/>
                <a:ea typeface="+mj-ea"/>
                <a:cs typeface="+mj-cs"/>
              </a:rPr>
              <a:t>3-أخف من الهواء.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ar-QA" sz="3600" b="1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4-قابل للذوبان في الماء.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ar-QA" sz="3600" b="1" kern="0" dirty="0" smtClean="0">
                <a:latin typeface="Arial Narrow" pitchFamily="34" charset="0"/>
                <a:ea typeface="+mj-ea"/>
                <a:cs typeface="+mj-cs"/>
              </a:rPr>
              <a:t>5-قاعدي التأثير.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ar-QA" sz="3600" b="1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6-يحول ورقة تباع الشمس الحمراء إلى اللون الأزرق.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ar-QA" sz="3600" b="1" i="0" u="none" strike="noStrike" kern="0" cap="none" spc="0" normalizeH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3600" b="1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542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42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42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542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2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542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542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274" grpId="0" autoUpdateAnimBg="0"/>
      <p:bldP spid="54275" grpId="0" build="p" autoUpdateAnimBg="0"/>
      <p:bldP spid="7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FF33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6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304800" y="2971800"/>
            <a:ext cx="8839200" cy="1524000"/>
          </a:xfrm>
        </p:spPr>
        <p:txBody>
          <a:bodyPr/>
          <a:lstStyle/>
          <a:p>
            <a:pPr algn="ctr" rtl="1" eaLnBrk="1" hangingPunct="1">
              <a:buNone/>
            </a:pPr>
            <a:r>
              <a:rPr lang="ar-QA" sz="4400" b="1" dirty="0" smtClean="0">
                <a:solidFill>
                  <a:schemeClr val="bg1"/>
                </a:solidFill>
                <a:latin typeface="Bernard MT Condensed" pitchFamily="18" charset="0"/>
              </a:rPr>
              <a:t>1-يستخدم كسماد .</a:t>
            </a:r>
          </a:p>
          <a:p>
            <a:pPr algn="ctr" rtl="1" eaLnBrk="1" hangingPunct="1">
              <a:buNone/>
            </a:pPr>
            <a:r>
              <a:rPr lang="ar-QA" sz="4400" b="1" dirty="0" smtClean="0">
                <a:solidFill>
                  <a:schemeClr val="bg1"/>
                </a:solidFill>
                <a:latin typeface="Bernard MT Condensed" pitchFamily="18" charset="0"/>
              </a:rPr>
              <a:t>2- صناعة حمض النيتريك .</a:t>
            </a:r>
          </a:p>
          <a:p>
            <a:pPr algn="ctr" rtl="1" eaLnBrk="1" hangingPunct="1">
              <a:buNone/>
            </a:pPr>
            <a:r>
              <a:rPr lang="ar-QA" sz="4400" b="1" dirty="0" smtClean="0">
                <a:solidFill>
                  <a:schemeClr val="bg1"/>
                </a:solidFill>
                <a:latin typeface="Bernard MT Condensed" pitchFamily="18" charset="0"/>
              </a:rPr>
              <a:t>3-يستخدم في التبريد والمبردات.</a:t>
            </a:r>
          </a:p>
          <a:p>
            <a:pPr algn="ctr" rtl="1" eaLnBrk="1" hangingPunct="1">
              <a:buNone/>
            </a:pPr>
            <a:r>
              <a:rPr lang="ar-QA" sz="4400" b="1" dirty="0" smtClean="0">
                <a:solidFill>
                  <a:schemeClr val="bg1"/>
                </a:solidFill>
                <a:latin typeface="Bernard MT Condensed" pitchFamily="18" charset="0"/>
              </a:rPr>
              <a:t>4-صناعة الأدوية الطبية .</a:t>
            </a:r>
          </a:p>
          <a:p>
            <a:pPr algn="ctr" rtl="1" eaLnBrk="1" hangingPunct="1">
              <a:buNone/>
            </a:pPr>
            <a:endParaRPr lang="en-US" sz="4400" dirty="0" smtClean="0"/>
          </a:p>
        </p:txBody>
      </p:sp>
      <p:sp>
        <p:nvSpPr>
          <p:cNvPr id="5" name="عنوان 4"/>
          <p:cNvSpPr>
            <a:spLocks noGrp="1"/>
          </p:cNvSpPr>
          <p:nvPr>
            <p:ph type="title"/>
          </p:nvPr>
        </p:nvSpPr>
        <p:spPr>
          <a:xfrm>
            <a:off x="685800" y="609600"/>
            <a:ext cx="8077200" cy="2667000"/>
          </a:xfrm>
        </p:spPr>
        <p:txBody>
          <a:bodyPr/>
          <a:lstStyle/>
          <a:p>
            <a:r>
              <a:rPr lang="ar-QA" b="1" dirty="0" smtClean="0"/>
              <a:t>اذكري أربعة استخدامات للأمونيا:</a:t>
            </a:r>
            <a:endParaRPr lang="ar-QA" b="1" dirty="0"/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3" dur="2000"/>
                                        <p:tgtEl>
                                          <p:spTgt spid="337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8" dur="2000"/>
                                        <p:tgtEl>
                                          <p:spTgt spid="3379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3" dur="2000"/>
                                        <p:tgtEl>
                                          <p:spTgt spid="3379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8" dur="2000"/>
                                        <p:tgtEl>
                                          <p:spTgt spid="3379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6" grpId="0" build="p"/>
      <p:bldP spid="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240" name="Group 192"/>
          <p:cNvGraphicFramePr>
            <a:graphicFrameLocks noGrp="1"/>
          </p:cNvGraphicFramePr>
          <p:nvPr/>
        </p:nvGraphicFramePr>
        <p:xfrm>
          <a:off x="0" y="0"/>
          <a:ext cx="9144000" cy="11437558"/>
        </p:xfrm>
        <a:graphic>
          <a:graphicData uri="http://schemas.openxmlformats.org/drawingml/2006/table">
            <a:tbl>
              <a:tblPr/>
              <a:tblGrid>
                <a:gridCol w="1524000"/>
                <a:gridCol w="1524000"/>
                <a:gridCol w="1524000"/>
                <a:gridCol w="1524000"/>
                <a:gridCol w="1524000"/>
                <a:gridCol w="1524000"/>
              </a:tblGrid>
              <a:tr h="11445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Bernard MT Condensed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sng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Bernard MT Condensed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QA" sz="2400" b="1" i="0" u="sng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Tahoma" pitchFamily="34" charset="0"/>
                          <a:cs typeface="Arial" pitchFamily="34" charset="0"/>
                        </a:rPr>
                        <a:t>حمض الكبريتيك</a:t>
                      </a:r>
                      <a:endParaRPr kumimoji="0" lang="en-US" sz="2400" b="1" i="0" u="sng" strike="noStrike" kern="1200" cap="none" normalizeH="0" baseline="0" dirty="0" smtClean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Arial" pitchFamily="34" charset="0"/>
                        <a:ea typeface="Tahoma" pitchFamily="34" charset="0"/>
                        <a:cs typeface="Arial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QA" sz="2400" b="1" i="0" u="sng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Tahoma" pitchFamily="34" charset="0"/>
                          <a:cs typeface="Arial" pitchFamily="34" charset="0"/>
                        </a:rPr>
                        <a:t>حمض النيتريك</a:t>
                      </a:r>
                      <a:endParaRPr kumimoji="0" lang="en-US" sz="2400" b="1" i="0" u="sng" strike="noStrike" kern="1200" cap="none" normalizeH="0" baseline="0" dirty="0" smtClean="0">
                        <a:ln>
                          <a:noFill/>
                        </a:ln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Arial" pitchFamily="34" charset="0"/>
                        <a:ea typeface="Tahoma" pitchFamily="34" charset="0"/>
                        <a:cs typeface="Arial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QA" sz="3600" b="1" i="0" u="sng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Aharoni" pitchFamily="2" charset="-79"/>
                          <a:ea typeface="Tahoma" pitchFamily="34" charset="0"/>
                          <a:cs typeface="Aharoni" pitchFamily="2" charset="-79"/>
                        </a:rPr>
                        <a:t>الأمونيا</a:t>
                      </a:r>
                      <a:endParaRPr kumimoji="0" lang="en-US" sz="3600" b="1" i="0" u="sng" strike="noStrike" kern="1200" cap="none" normalizeH="0" baseline="0" dirty="0" smtClean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Aharoni" pitchFamily="2" charset="-79"/>
                        <a:ea typeface="Tahoma" pitchFamily="34" charset="0"/>
                        <a:cs typeface="Aharoni" pitchFamily="2" charset="-79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1" i="0" u="sng" strike="noStrike" kern="1200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Aharoni" pitchFamily="2" charset="-79"/>
                        <a:ea typeface="Tahoma" pitchFamily="34" charset="0"/>
                        <a:cs typeface="Aharoni" pitchFamily="2" charset="-79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398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445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445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398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445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125" name="AutoShape 150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0" y="1143000"/>
            <a:ext cx="1524000" cy="1143000"/>
          </a:xfrm>
          <a:prstGeom prst="actionButtonBlank">
            <a:avLst/>
          </a:prstGeom>
          <a:solidFill>
            <a:srgbClr val="FF33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26" name="AutoShape 152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0" y="3429000"/>
            <a:ext cx="1524000" cy="1143000"/>
          </a:xfrm>
          <a:prstGeom prst="actionButtonBlank">
            <a:avLst/>
          </a:prstGeom>
          <a:solidFill>
            <a:srgbClr val="FF33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27" name="AutoShape 153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0" y="4572000"/>
            <a:ext cx="1524000" cy="1143000"/>
          </a:xfrm>
          <a:prstGeom prst="actionButtonBlank">
            <a:avLst/>
          </a:prstGeom>
          <a:solidFill>
            <a:srgbClr val="FF33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28" name="AutoShape 154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0" y="5715000"/>
            <a:ext cx="1524000" cy="1143000"/>
          </a:xfrm>
          <a:prstGeom prst="actionButtonBlank">
            <a:avLst/>
          </a:prstGeom>
          <a:solidFill>
            <a:srgbClr val="FF33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29" name="AutoShape 155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0" y="2286000"/>
            <a:ext cx="1524000" cy="1143000"/>
          </a:xfrm>
          <a:prstGeom prst="actionButtonBlank">
            <a:avLst/>
          </a:prstGeom>
          <a:solidFill>
            <a:srgbClr val="FF33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0" name="AutoShape 156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1524000" y="1143000"/>
            <a:ext cx="1524000" cy="1143000"/>
          </a:xfrm>
          <a:prstGeom prst="actionButtonBlank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1" name="AutoShape 157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1524000" y="2286000"/>
            <a:ext cx="1524000" cy="1143000"/>
          </a:xfrm>
          <a:prstGeom prst="actionButtonBlank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2" name="AutoShape 158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1524000" y="3429000"/>
            <a:ext cx="1524000" cy="1143000"/>
          </a:xfrm>
          <a:prstGeom prst="actionButtonBlank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3" name="AutoShape 159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1524000" y="4572000"/>
            <a:ext cx="1524000" cy="1143000"/>
          </a:xfrm>
          <a:prstGeom prst="actionButtonBlank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4" name="AutoShape 160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1524000" y="5715000"/>
            <a:ext cx="1524000" cy="1143000"/>
          </a:xfrm>
          <a:prstGeom prst="actionButtonBlank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5" name="AutoShape 161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3048000" y="1143000"/>
            <a:ext cx="1524000" cy="1143000"/>
          </a:xfrm>
          <a:prstGeom prst="actionButtonBlank">
            <a:avLst/>
          </a:prstGeom>
          <a:solidFill>
            <a:srgbClr val="969696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6" name="AutoShape 162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3048000" y="2286000"/>
            <a:ext cx="1524000" cy="1143000"/>
          </a:xfrm>
          <a:prstGeom prst="actionButtonBlank">
            <a:avLst/>
          </a:prstGeom>
          <a:solidFill>
            <a:srgbClr val="969696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7" name="AutoShape 163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3048000" y="3429000"/>
            <a:ext cx="1524000" cy="1143000"/>
          </a:xfrm>
          <a:prstGeom prst="actionButtonBlank">
            <a:avLst/>
          </a:prstGeom>
          <a:solidFill>
            <a:srgbClr val="969696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8" name="AutoShape 164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3048000" y="4572000"/>
            <a:ext cx="1524000" cy="1143000"/>
          </a:xfrm>
          <a:prstGeom prst="actionButtonBlank">
            <a:avLst/>
          </a:prstGeom>
          <a:solidFill>
            <a:srgbClr val="969696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39" name="AutoShape 165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3048000" y="5715000"/>
            <a:ext cx="1524000" cy="1143000"/>
          </a:xfrm>
          <a:prstGeom prst="actionButtonBlank">
            <a:avLst/>
          </a:prstGeom>
          <a:solidFill>
            <a:srgbClr val="969696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140" name="AutoShape 166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4572000" y="5715000"/>
            <a:ext cx="1524000" cy="1143000"/>
          </a:xfrm>
          <a:prstGeom prst="actionButtonBlank">
            <a:avLst/>
          </a:prstGeom>
          <a:solidFill>
            <a:srgbClr val="9933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>
                <a:hlinkClick r:id="rId4" action="ppaction://hlinksldjump"/>
              </a:rPr>
              <a:t>1000</a:t>
            </a:r>
            <a:endParaRPr lang="en-US"/>
          </a:p>
        </p:txBody>
      </p:sp>
      <p:sp>
        <p:nvSpPr>
          <p:cNvPr id="3141" name="AutoShape 167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6096000" y="5715000"/>
            <a:ext cx="1524000" cy="1143000"/>
          </a:xfrm>
          <a:prstGeom prst="actionButtonBlank">
            <a:avLst/>
          </a:prstGeom>
          <a:solidFill>
            <a:srgbClr val="1B6B3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5" action="ppaction://hlinksldjump"/>
              </a:rPr>
              <a:t>1000</a:t>
            </a:r>
            <a:endParaRPr lang="en-US" dirty="0"/>
          </a:p>
        </p:txBody>
      </p:sp>
      <p:sp>
        <p:nvSpPr>
          <p:cNvPr id="3142" name="AutoShape 168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7620000" y="5715000"/>
            <a:ext cx="1524000" cy="1143000"/>
          </a:xfrm>
          <a:prstGeom prst="actionButtonBlank">
            <a:avLst/>
          </a:prstGeom>
          <a:solidFill>
            <a:srgbClr val="073D6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6" action="ppaction://hlinksldjump"/>
              </a:rPr>
              <a:t>1000</a:t>
            </a:r>
            <a:endParaRPr lang="en-US" dirty="0"/>
          </a:p>
        </p:txBody>
      </p:sp>
      <p:sp>
        <p:nvSpPr>
          <p:cNvPr id="3143" name="AutoShape 169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4572000" y="1143000"/>
            <a:ext cx="1524000" cy="1143000"/>
          </a:xfrm>
          <a:prstGeom prst="actionButtonBlank">
            <a:avLst/>
          </a:prstGeom>
          <a:solidFill>
            <a:srgbClr val="9933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7" action="ppaction://hlinksldjump"/>
              </a:rPr>
              <a:t>100</a:t>
            </a:r>
            <a:endParaRPr lang="en-US" dirty="0"/>
          </a:p>
        </p:txBody>
      </p:sp>
      <p:sp>
        <p:nvSpPr>
          <p:cNvPr id="3144" name="AutoShape 170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6096000" y="1143000"/>
            <a:ext cx="1524000" cy="1143000"/>
          </a:xfrm>
          <a:prstGeom prst="actionButtonBlank">
            <a:avLst/>
          </a:prstGeom>
          <a:solidFill>
            <a:srgbClr val="1B6B3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8" action="ppaction://hlinksldjump"/>
              </a:rPr>
              <a:t>100</a:t>
            </a:r>
            <a:endParaRPr lang="en-US" dirty="0"/>
          </a:p>
        </p:txBody>
      </p:sp>
      <p:sp>
        <p:nvSpPr>
          <p:cNvPr id="3145" name="AutoShape 171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7620000" y="1143000"/>
            <a:ext cx="1524000" cy="1143000"/>
          </a:xfrm>
          <a:prstGeom prst="actionButtonBlank">
            <a:avLst/>
          </a:prstGeom>
          <a:solidFill>
            <a:srgbClr val="073D6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9" action="ppaction://hlinksldjump"/>
              </a:rPr>
              <a:t>100</a:t>
            </a:r>
            <a:endParaRPr lang="en-US" dirty="0"/>
          </a:p>
        </p:txBody>
      </p:sp>
      <p:sp>
        <p:nvSpPr>
          <p:cNvPr id="3146" name="AutoShape 172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4572000" y="2286000"/>
            <a:ext cx="1524000" cy="1143000"/>
          </a:xfrm>
          <a:prstGeom prst="actionButtonBlank">
            <a:avLst/>
          </a:prstGeom>
          <a:solidFill>
            <a:srgbClr val="9933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10" action="ppaction://hlinksldjump"/>
              </a:rPr>
              <a:t>200</a:t>
            </a:r>
            <a:endParaRPr lang="en-US" dirty="0"/>
          </a:p>
        </p:txBody>
      </p:sp>
      <p:sp>
        <p:nvSpPr>
          <p:cNvPr id="3147" name="AutoShape 173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6096000" y="2286000"/>
            <a:ext cx="1524000" cy="1143000"/>
          </a:xfrm>
          <a:prstGeom prst="actionButtonBlank">
            <a:avLst/>
          </a:prstGeom>
          <a:solidFill>
            <a:srgbClr val="1B6B3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11" action="ppaction://hlinksldjump"/>
              </a:rPr>
              <a:t>200</a:t>
            </a:r>
            <a:endParaRPr lang="en-US" dirty="0"/>
          </a:p>
        </p:txBody>
      </p:sp>
      <p:sp>
        <p:nvSpPr>
          <p:cNvPr id="3148" name="AutoShape 174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7620000" y="2286000"/>
            <a:ext cx="1524000" cy="1143000"/>
          </a:xfrm>
          <a:prstGeom prst="actionButtonBlank">
            <a:avLst/>
          </a:prstGeom>
          <a:solidFill>
            <a:srgbClr val="073D6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12" action="ppaction://hlinksldjump"/>
              </a:rPr>
              <a:t>200</a:t>
            </a:r>
            <a:endParaRPr lang="en-US" dirty="0"/>
          </a:p>
        </p:txBody>
      </p:sp>
      <p:sp>
        <p:nvSpPr>
          <p:cNvPr id="3149" name="AutoShape 175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4572000" y="3429000"/>
            <a:ext cx="1524000" cy="1143000"/>
          </a:xfrm>
          <a:prstGeom prst="actionButtonBlank">
            <a:avLst/>
          </a:prstGeom>
          <a:solidFill>
            <a:srgbClr val="9933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>
                <a:hlinkClick r:id="rId13" action="ppaction://hlinksldjump"/>
              </a:rPr>
              <a:t>300</a:t>
            </a:r>
            <a:endParaRPr lang="en-US"/>
          </a:p>
        </p:txBody>
      </p:sp>
      <p:sp>
        <p:nvSpPr>
          <p:cNvPr id="3150" name="AutoShape 176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6096000" y="3429000"/>
            <a:ext cx="1524000" cy="1143000"/>
          </a:xfrm>
          <a:prstGeom prst="actionButtonBlank">
            <a:avLst/>
          </a:prstGeom>
          <a:solidFill>
            <a:srgbClr val="1B6B3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14" action="ppaction://hlinksldjump"/>
              </a:rPr>
              <a:t>300</a:t>
            </a:r>
            <a:endParaRPr lang="en-US" dirty="0"/>
          </a:p>
        </p:txBody>
      </p:sp>
      <p:sp>
        <p:nvSpPr>
          <p:cNvPr id="3151" name="AutoShape 177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7620000" y="3429000"/>
            <a:ext cx="1524000" cy="1143000"/>
          </a:xfrm>
          <a:prstGeom prst="actionButtonBlank">
            <a:avLst/>
          </a:prstGeom>
          <a:solidFill>
            <a:srgbClr val="073D6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15" action="ppaction://hlinksldjump"/>
              </a:rPr>
              <a:t>300</a:t>
            </a:r>
            <a:endParaRPr lang="en-US" dirty="0"/>
          </a:p>
        </p:txBody>
      </p:sp>
      <p:sp>
        <p:nvSpPr>
          <p:cNvPr id="3152" name="AutoShape 178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4572000" y="4572000"/>
            <a:ext cx="1524000" cy="1143000"/>
          </a:xfrm>
          <a:prstGeom prst="actionButtonBlank">
            <a:avLst/>
          </a:prstGeom>
          <a:solidFill>
            <a:srgbClr val="9933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>
                <a:hlinkClick r:id="rId16" action="ppaction://hlinksldjump"/>
              </a:rPr>
              <a:t>500</a:t>
            </a:r>
            <a:endParaRPr lang="en-US"/>
          </a:p>
        </p:txBody>
      </p:sp>
      <p:sp>
        <p:nvSpPr>
          <p:cNvPr id="3153" name="AutoShape 179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6096000" y="4572000"/>
            <a:ext cx="1524000" cy="1143000"/>
          </a:xfrm>
          <a:prstGeom prst="actionButtonBlank">
            <a:avLst/>
          </a:prstGeom>
          <a:solidFill>
            <a:srgbClr val="1B6B3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17" action="ppaction://hlinksldjump"/>
              </a:rPr>
              <a:t>500</a:t>
            </a:r>
            <a:endParaRPr lang="en-US" dirty="0"/>
          </a:p>
        </p:txBody>
      </p:sp>
      <p:sp>
        <p:nvSpPr>
          <p:cNvPr id="3154" name="AutoShape 180">
            <a:hlinkClick r:id="" action="ppaction://noaction" highlightClick="1"/>
          </p:cNvPr>
          <p:cNvSpPr>
            <a:spLocks noChangeArrowheads="1"/>
          </p:cNvSpPr>
          <p:nvPr/>
        </p:nvSpPr>
        <p:spPr bwMode="auto">
          <a:xfrm>
            <a:off x="7620000" y="4572000"/>
            <a:ext cx="1524000" cy="1143000"/>
          </a:xfrm>
          <a:prstGeom prst="actionButtonBlank">
            <a:avLst/>
          </a:prstGeom>
          <a:solidFill>
            <a:srgbClr val="073D6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rtl="0"/>
            <a:r>
              <a:rPr lang="en-US" dirty="0">
                <a:hlinkClick r:id="rId18" action="ppaction://hlinksldjump"/>
              </a:rPr>
              <a:t>500</a:t>
            </a:r>
            <a:endParaRPr lang="en-US" dirty="0"/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9933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rtl="1" eaLnBrk="1" hangingPunct="1"/>
            <a:r>
              <a:rPr lang="ar-QA" b="1" dirty="0" smtClean="0">
                <a:latin typeface="Bernard MT Condensed" pitchFamily="18" charset="0"/>
              </a:rPr>
              <a:t>أذكري ناتج تفاعل ثاني اكسيد الكبريت مع الاكسجين </a:t>
            </a:r>
            <a:endParaRPr lang="en-US" b="1" dirty="0" smtClean="0">
              <a:latin typeface="Bernard MT Condensed" pitchFamily="18" charset="0"/>
            </a:endParaRP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2590800"/>
            <a:ext cx="7086600" cy="3352800"/>
          </a:xfrm>
        </p:spPr>
        <p:txBody>
          <a:bodyPr/>
          <a:lstStyle/>
          <a:p>
            <a:pPr eaLnBrk="1" hangingPunct="1">
              <a:buNone/>
            </a:pPr>
            <a:r>
              <a:rPr lang="en-US" sz="4400" b="1" dirty="0" smtClean="0">
                <a:solidFill>
                  <a:schemeClr val="bg1">
                    <a:lumMod val="10000"/>
                  </a:schemeClr>
                </a:solidFill>
                <a:latin typeface="Arial Black" pitchFamily="34" charset="0"/>
                <a:ea typeface="+mj-ea"/>
                <a:cs typeface="+mj-cs"/>
              </a:rPr>
              <a:t>2SO</a:t>
            </a:r>
            <a:r>
              <a:rPr lang="en-US" sz="4400" b="1" baseline="-25000" dirty="0" smtClean="0">
                <a:solidFill>
                  <a:schemeClr val="bg1">
                    <a:lumMod val="10000"/>
                  </a:schemeClr>
                </a:solidFill>
                <a:latin typeface="Arial Black" pitchFamily="34" charset="0"/>
                <a:ea typeface="+mj-ea"/>
                <a:cs typeface="+mj-cs"/>
              </a:rPr>
              <a:t>2</a:t>
            </a:r>
            <a:r>
              <a:rPr lang="en-US" sz="4400" b="1" dirty="0" smtClean="0">
                <a:solidFill>
                  <a:schemeClr val="bg1">
                    <a:lumMod val="10000"/>
                  </a:schemeClr>
                </a:solidFill>
                <a:latin typeface="Arial Black" pitchFamily="34" charset="0"/>
                <a:ea typeface="+mj-ea"/>
                <a:cs typeface="+mj-cs"/>
              </a:rPr>
              <a:t>   +   O</a:t>
            </a:r>
            <a:r>
              <a:rPr lang="en-US" sz="4400" b="1" baseline="-25000" dirty="0" smtClean="0">
                <a:solidFill>
                  <a:schemeClr val="bg1">
                    <a:lumMod val="10000"/>
                  </a:schemeClr>
                </a:solidFill>
                <a:latin typeface="Arial Black" pitchFamily="34" charset="0"/>
                <a:ea typeface="+mj-ea"/>
                <a:cs typeface="+mj-cs"/>
              </a:rPr>
              <a:t>2</a:t>
            </a:r>
            <a:r>
              <a:rPr lang="en-US" sz="4400" b="1" dirty="0" smtClean="0">
                <a:solidFill>
                  <a:schemeClr val="bg1">
                    <a:lumMod val="10000"/>
                  </a:schemeClr>
                </a:solidFill>
                <a:latin typeface="Arial Black" pitchFamily="34" charset="0"/>
                <a:ea typeface="+mj-ea"/>
                <a:cs typeface="+mj-cs"/>
              </a:rPr>
              <a:t>       2SO</a:t>
            </a:r>
            <a:r>
              <a:rPr lang="en-US" sz="4000" b="1" baseline="-25000" dirty="0" smtClean="0">
                <a:solidFill>
                  <a:schemeClr val="bg1">
                    <a:lumMod val="10000"/>
                  </a:schemeClr>
                </a:solidFill>
                <a:latin typeface="Arial Black" pitchFamily="34" charset="0"/>
                <a:ea typeface="+mj-ea"/>
                <a:cs typeface="+mj-cs"/>
              </a:rPr>
              <a:t>3</a:t>
            </a:r>
            <a:endParaRPr lang="en-US" sz="4400" b="1" baseline="-25000" dirty="0" smtClean="0">
              <a:solidFill>
                <a:schemeClr val="bg1">
                  <a:lumMod val="10000"/>
                </a:schemeClr>
              </a:solidFill>
              <a:latin typeface="Arial Black" pitchFamily="34" charset="0"/>
              <a:ea typeface="+mj-ea"/>
              <a:cs typeface="+mj-cs"/>
            </a:endParaRPr>
          </a:p>
        </p:txBody>
      </p:sp>
      <p:cxnSp>
        <p:nvCxnSpPr>
          <p:cNvPr id="5" name="Straight Arrow Connector 4"/>
          <p:cNvCxnSpPr/>
          <p:nvPr/>
        </p:nvCxnSpPr>
        <p:spPr>
          <a:xfrm>
            <a:off x="5181600" y="2971800"/>
            <a:ext cx="685800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whoosh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utoUpdateAnimBg="0"/>
      <p:bldP spid="18435" grpId="0" build="p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9933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rtl="1" eaLnBrk="1" hangingPunct="1"/>
            <a:r>
              <a:rPr lang="ar-QA" sz="4000" b="1" dirty="0" smtClean="0">
                <a:latin typeface="Bernard MT Condensed" pitchFamily="18" charset="0"/>
              </a:rPr>
              <a:t>اذكري العامل المساعد في تحضير ثالث أكسيد الكبريت</a:t>
            </a:r>
            <a:endParaRPr lang="en-US" sz="4000" b="1" dirty="0" smtClean="0">
              <a:latin typeface="Bernard MT Condensed" pitchFamily="18" charset="0"/>
            </a:endParaRP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3429000"/>
            <a:ext cx="7772400" cy="2667000"/>
          </a:xfrm>
        </p:spPr>
        <p:txBody>
          <a:bodyPr/>
          <a:lstStyle/>
          <a:p>
            <a:pPr algn="ctr" rtl="1" eaLnBrk="1" hangingPunct="1">
              <a:buNone/>
            </a:pPr>
            <a:r>
              <a:rPr lang="ar-QA" sz="3600" b="1" dirty="0" smtClean="0"/>
              <a:t>خامس أكسيد الفانديوم</a:t>
            </a:r>
            <a:endParaRPr lang="en-US" sz="3600" dirty="0" smtClean="0">
              <a:latin typeface="Tahoma" pitchFamily="34" charset="0"/>
            </a:endParaRPr>
          </a:p>
        </p:txBody>
      </p:sp>
      <p:sp>
        <p:nvSpPr>
          <p:cNvPr id="20484" name="WordArt 4"/>
          <p:cNvSpPr>
            <a:spLocks noChangeArrowheads="1" noChangeShapeType="1" noTextEdit="1"/>
          </p:cNvSpPr>
          <p:nvPr/>
        </p:nvSpPr>
        <p:spPr bwMode="auto">
          <a:xfrm>
            <a:off x="1066800" y="1828800"/>
            <a:ext cx="7162800" cy="3962400"/>
          </a:xfrm>
          <a:prstGeom prst="rect">
            <a:avLst/>
          </a:prstGeom>
        </p:spPr>
        <p:txBody>
          <a:bodyPr wrap="none" fromWordArt="1">
            <a:prstTxWarp prst="textCascadeUp">
              <a:avLst>
                <a:gd name="adj" fmla="val 44444"/>
              </a:avLst>
            </a:prstTxWarp>
            <a:scene3d>
              <a:camera prst="legacyPerspectiveFront">
                <a:rot lat="20519997" lon="1080000" rev="0"/>
              </a:camera>
              <a:lightRig rig="legacyHarsh2" dir="b"/>
            </a:scene3d>
            <a:sp3d extrusionH="430200" prstMaterial="legacyMatte">
              <a:extrusionClr>
                <a:srgbClr val="FF6600"/>
              </a:extrusionClr>
            </a:sp3d>
          </a:bodyPr>
          <a:lstStyle/>
          <a:p>
            <a:pPr algn="ctr" rtl="0"/>
            <a:r>
              <a:rPr lang="en-US" sz="3600" kern="10" dirty="0">
                <a:ln w="9525">
                  <a:round/>
                  <a:headEnd/>
                  <a:tailEnd/>
                </a:ln>
                <a:gradFill rotWithShape="1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Impact"/>
              </a:rPr>
              <a:t>Daily Double!</a:t>
            </a: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applaus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9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5" name="whoosh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2" grpId="0" autoUpdateAnimBg="0"/>
      <p:bldP spid="20483" grpId="0" build="p" autoUpdateAnimBg="0"/>
      <p:bldP spid="20484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9933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686800" cy="3048000"/>
          </a:xfrm>
        </p:spPr>
        <p:txBody>
          <a:bodyPr/>
          <a:lstStyle/>
          <a:p>
            <a:pPr rtl="1" eaLnBrk="1" hangingPunct="1"/>
            <a:r>
              <a:rPr lang="ar-QA" sz="4000" b="1" dirty="0" smtClean="0"/>
              <a:t>ماذا ينتج عند تفاعل حمض الكبريتيك المدخن مع الماء</a:t>
            </a:r>
            <a:endParaRPr lang="en-US" sz="4000" b="1" dirty="0" smtClean="0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47700" y="3429000"/>
            <a:ext cx="7848600" cy="2133600"/>
          </a:xfrm>
        </p:spPr>
        <p:txBody>
          <a:bodyPr/>
          <a:lstStyle/>
          <a:p>
            <a:pPr lvl="2" algn="r" rtl="1" eaLnBrk="1" hangingPunct="1">
              <a:buNone/>
            </a:pPr>
            <a:r>
              <a:rPr lang="en-US" sz="4000" b="1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H</a:t>
            </a:r>
            <a:r>
              <a:rPr lang="en-US" sz="4000" b="1" baseline="-25000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2</a:t>
            </a:r>
            <a:r>
              <a:rPr lang="en-US" sz="4000" b="1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S</a:t>
            </a:r>
            <a:r>
              <a:rPr lang="en-US" sz="4000" b="1" baseline="-25000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2</a:t>
            </a:r>
            <a:r>
              <a:rPr lang="en-US" sz="4000" b="1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O</a:t>
            </a:r>
            <a:r>
              <a:rPr lang="en-US" sz="4000" b="1" baseline="-25000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7</a:t>
            </a:r>
            <a:r>
              <a:rPr lang="en-US" sz="4000" b="1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 + H</a:t>
            </a:r>
            <a:r>
              <a:rPr lang="en-US" sz="4000" b="1" baseline="-25000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2</a:t>
            </a:r>
            <a:r>
              <a:rPr lang="en-US" sz="4000" b="1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O → 2H</a:t>
            </a:r>
            <a:r>
              <a:rPr lang="en-US" sz="4000" b="1" baseline="-25000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2</a:t>
            </a:r>
            <a:r>
              <a:rPr lang="en-US" sz="4000" b="1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SO</a:t>
            </a:r>
            <a:r>
              <a:rPr lang="en-US" sz="4000" b="1" baseline="-25000" dirty="0" smtClean="0">
                <a:solidFill>
                  <a:schemeClr val="bg1">
                    <a:lumMod val="10000"/>
                  </a:schemeClr>
                </a:solidFill>
                <a:latin typeface="+mj-lt"/>
                <a:ea typeface="+mj-ea"/>
                <a:cs typeface="+mj-cs"/>
              </a:rPr>
              <a:t>4</a:t>
            </a:r>
          </a:p>
          <a:p>
            <a:pPr eaLnBrk="1" hangingPunct="1"/>
            <a:endParaRPr lang="en-US" sz="3600" b="1" dirty="0" smtClean="0">
              <a:solidFill>
                <a:schemeClr val="bg1"/>
              </a:solidFill>
              <a:latin typeface="Bernard MT Condensed" pitchFamily="18" charset="0"/>
            </a:endParaRP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94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94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94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194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whoosh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8" grpId="0" autoUpdateAnimBg="0"/>
      <p:bldP spid="19459" grpId="0" build="p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9933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9" name="Rectangle 5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2209800"/>
          </a:xfrm>
        </p:spPr>
        <p:txBody>
          <a:bodyPr/>
          <a:lstStyle/>
          <a:p>
            <a:pPr fontAlgn="t"/>
            <a:r>
              <a:rPr lang="ar-QA" dirty="0" smtClean="0"/>
              <a:t>عددي أربعة استخدامات لحمض الكبريتيك</a:t>
            </a:r>
            <a:endParaRPr lang="en-US" dirty="0"/>
          </a:p>
        </p:txBody>
      </p:sp>
      <p:sp>
        <p:nvSpPr>
          <p:cNvPr id="2151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838200" y="2743200"/>
            <a:ext cx="7772400" cy="2057400"/>
          </a:xfrm>
        </p:spPr>
        <p:txBody>
          <a:bodyPr/>
          <a:lstStyle/>
          <a:p>
            <a:pPr algn="ctr" rtl="1" eaLnBrk="1" hangingPunct="1">
              <a:buNone/>
            </a:pPr>
            <a:r>
              <a:rPr lang="ar-QA" sz="3600" dirty="0" smtClean="0">
                <a:latin typeface="Tahoma" pitchFamily="34" charset="0"/>
              </a:rPr>
              <a:t>-مادة مؤكسدة ونازعة للماء.</a:t>
            </a:r>
          </a:p>
          <a:p>
            <a:pPr algn="ctr" rtl="1" eaLnBrk="1" hangingPunct="1">
              <a:buNone/>
            </a:pPr>
            <a:r>
              <a:rPr lang="ar-QA" sz="3600" dirty="0" smtClean="0">
                <a:latin typeface="Tahoma" pitchFamily="34" charset="0"/>
              </a:rPr>
              <a:t>-صناعة الصابون والمنظفات.</a:t>
            </a:r>
          </a:p>
          <a:p>
            <a:pPr algn="ctr" rtl="1" eaLnBrk="1" hangingPunct="1">
              <a:buNone/>
            </a:pPr>
            <a:r>
              <a:rPr lang="ar-QA" sz="3600" dirty="0" smtClean="0">
                <a:latin typeface="Tahoma" pitchFamily="34" charset="0"/>
              </a:rPr>
              <a:t>-صناعة المطاط والبلاستيك.</a:t>
            </a:r>
          </a:p>
          <a:p>
            <a:pPr algn="ctr" rtl="1" eaLnBrk="1" hangingPunct="1">
              <a:buNone/>
            </a:pPr>
            <a:r>
              <a:rPr lang="ar-QA" sz="3600" dirty="0" smtClean="0">
                <a:latin typeface="Tahoma" pitchFamily="34" charset="0"/>
              </a:rPr>
              <a:t>-صناعة بطارية السيارة.</a:t>
            </a:r>
          </a:p>
          <a:p>
            <a:pPr algn="ctr" rtl="1" eaLnBrk="1" hangingPunct="1">
              <a:buNone/>
            </a:pPr>
            <a:r>
              <a:rPr lang="ar-QA" sz="3600" dirty="0" smtClean="0">
                <a:latin typeface="Tahoma" pitchFamily="34" charset="0"/>
              </a:rPr>
              <a:t>-صناعة الأصباغ والكحول.</a:t>
            </a:r>
            <a:endParaRPr lang="en-US" sz="3600" dirty="0" smtClean="0">
              <a:latin typeface="Tahoma" pitchFamily="34" charset="0"/>
            </a:endParaRP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150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150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150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2150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15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15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15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15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15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215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15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215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215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215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9" grpId="0" autoUpdateAnimBg="0"/>
      <p:bldP spid="21510" grpId="0" build="p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rgbClr val="9933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0"/>
            <a:ext cx="8610600" cy="2057400"/>
          </a:xfrm>
        </p:spPr>
        <p:txBody>
          <a:bodyPr/>
          <a:lstStyle/>
          <a:p>
            <a:r>
              <a:rPr lang="ar-QA" dirty="0" smtClean="0"/>
              <a:t>عددي استخدامات الحجر الجيري ( كربونات  )</a:t>
            </a:r>
            <a:r>
              <a:rPr lang="en-US" dirty="0" smtClean="0"/>
              <a:t>CaCO</a:t>
            </a:r>
            <a:r>
              <a:rPr lang="en-US" baseline="-25000" dirty="0" smtClean="0"/>
              <a:t>3</a:t>
            </a:r>
            <a:r>
              <a:rPr lang="ar-QA" dirty="0" smtClean="0"/>
              <a:t>الكالسيوم </a:t>
            </a:r>
            <a:endParaRPr lang="en-US" dirty="0"/>
          </a:p>
        </p:txBody>
      </p:sp>
      <p:sp>
        <p:nvSpPr>
          <p:cNvPr id="9" name="Rectangle 6"/>
          <p:cNvSpPr txBox="1">
            <a:spLocks noChangeArrowheads="1"/>
          </p:cNvSpPr>
          <p:nvPr/>
        </p:nvSpPr>
        <p:spPr bwMode="auto">
          <a:xfrm>
            <a:off x="838200" y="2743200"/>
            <a:ext cx="7772400" cy="2057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ar-QA" sz="3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ahoma" pitchFamily="34" charset="0"/>
                <a:ea typeface="+mn-ea"/>
                <a:cs typeface="+mn-cs"/>
              </a:rPr>
              <a:t>-صناعة</a:t>
            </a:r>
            <a:r>
              <a:rPr kumimoji="0" lang="ar-QA" sz="36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ahoma" pitchFamily="34" charset="0"/>
                <a:ea typeface="+mn-ea"/>
                <a:cs typeface="+mn-cs"/>
              </a:rPr>
              <a:t> الاس</a:t>
            </a:r>
            <a:r>
              <a:rPr lang="ar-QA" sz="3600" kern="0" dirty="0" smtClean="0">
                <a:latin typeface="Tahoma" pitchFamily="34" charset="0"/>
                <a:cs typeface="+mn-cs"/>
              </a:rPr>
              <a:t>م</a:t>
            </a:r>
            <a:r>
              <a:rPr kumimoji="0" lang="ar-QA" sz="36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ahoma" pitchFamily="34" charset="0"/>
                <a:ea typeface="+mn-ea"/>
                <a:cs typeface="+mn-cs"/>
              </a:rPr>
              <a:t>نت والزجاج 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ar-QA" sz="3600" kern="0" baseline="0" dirty="0" smtClean="0">
                <a:latin typeface="Tahoma" pitchFamily="34" charset="0"/>
                <a:cs typeface="+mn-cs"/>
              </a:rPr>
              <a:t>-صناعة</a:t>
            </a:r>
            <a:r>
              <a:rPr lang="ar-QA" sz="3600" kern="0" dirty="0" smtClean="0">
                <a:latin typeface="Tahoma" pitchFamily="34" charset="0"/>
                <a:cs typeface="+mn-cs"/>
              </a:rPr>
              <a:t> معاجين الأسنان.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ar-QA" sz="3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ahoma" pitchFamily="34" charset="0"/>
                <a:ea typeface="+mn-ea"/>
                <a:cs typeface="+mn-cs"/>
              </a:rPr>
              <a:t>-صناعة</a:t>
            </a:r>
            <a:r>
              <a:rPr kumimoji="0" lang="ar-QA" sz="36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ahoma" pitchFamily="34" charset="0"/>
                <a:ea typeface="+mn-ea"/>
                <a:cs typeface="+mn-cs"/>
              </a:rPr>
              <a:t> الجير الزراعي.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ar-QA" sz="3600" kern="0" baseline="0" dirty="0" smtClean="0">
                <a:latin typeface="Tahoma" pitchFamily="34" charset="0"/>
                <a:cs typeface="+mn-cs"/>
              </a:rPr>
              <a:t>-مادة</a:t>
            </a:r>
            <a:r>
              <a:rPr lang="ar-QA" sz="3600" kern="0" dirty="0" smtClean="0">
                <a:latin typeface="Tahoma" pitchFamily="34" charset="0"/>
                <a:cs typeface="+mn-cs"/>
              </a:rPr>
              <a:t> مضادة للحموضة.</a:t>
            </a:r>
          </a:p>
          <a:p>
            <a:pPr marL="342900" marR="0" lvl="0" indent="-342900" algn="ctr" defTabSz="914400" rtl="1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ar-QA" sz="3600" kern="0" dirty="0" smtClean="0">
                <a:latin typeface="Tahoma" pitchFamily="34" charset="0"/>
                <a:cs typeface="+mn-cs"/>
              </a:rPr>
              <a:t>-الحصول على </a:t>
            </a:r>
            <a:r>
              <a:rPr lang="en-US" sz="3600" kern="0" dirty="0" smtClean="0">
                <a:latin typeface="Tahoma" pitchFamily="34" charset="0"/>
                <a:cs typeface="+mn-cs"/>
              </a:rPr>
              <a:t>CO</a:t>
            </a:r>
            <a:r>
              <a:rPr lang="en-US" sz="3600" kern="0" baseline="-25000" dirty="0" smtClean="0">
                <a:latin typeface="Tahoma" pitchFamily="34" charset="0"/>
                <a:cs typeface="+mn-cs"/>
              </a:rPr>
              <a:t>2</a:t>
            </a:r>
            <a:r>
              <a:rPr lang="en-US" sz="3600" kern="0" dirty="0" smtClean="0">
                <a:latin typeface="Tahoma" pitchFamily="34" charset="0"/>
                <a:cs typeface="+mn-cs"/>
              </a:rPr>
              <a:t> – </a:t>
            </a:r>
            <a:r>
              <a:rPr lang="en-US" sz="3600" kern="0" dirty="0" err="1" smtClean="0">
                <a:latin typeface="Tahoma" pitchFamily="34" charset="0"/>
                <a:cs typeface="+mn-cs"/>
              </a:rPr>
              <a:t>CaO</a:t>
            </a:r>
            <a:r>
              <a:rPr lang="en-US" sz="3600" kern="0" dirty="0" smtClean="0">
                <a:latin typeface="Tahoma" pitchFamily="34" charset="0"/>
                <a:cs typeface="+mn-cs"/>
              </a:rPr>
              <a:t> – Ca(OH)</a:t>
            </a:r>
            <a:r>
              <a:rPr lang="en-US" sz="3600" kern="0" baseline="-25000" dirty="0" smtClean="0">
                <a:latin typeface="Tahoma" pitchFamily="34" charset="0"/>
                <a:cs typeface="+mn-cs"/>
              </a:rPr>
              <a:t>2</a:t>
            </a:r>
            <a:endParaRPr lang="ar-QA" sz="3600" kern="0" baseline="-25000" dirty="0" smtClean="0">
              <a:latin typeface="Tahoma" pitchFamily="34" charset="0"/>
              <a:cs typeface="+mn-cs"/>
            </a:endParaRP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0" grpId="0" autoUpdateAnimBg="0"/>
      <p:bldP spid="9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chemeClr val="folHlink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914400"/>
            <a:ext cx="7772400" cy="2286000"/>
          </a:xfrm>
        </p:spPr>
        <p:txBody>
          <a:bodyPr/>
          <a:lstStyle/>
          <a:p>
            <a:pPr eaLnBrk="1" hangingPunct="1"/>
            <a:r>
              <a:rPr lang="ar-QA" b="1" dirty="0" smtClean="0">
                <a:latin typeface="Bernard MT Condensed" pitchFamily="18" charset="0"/>
              </a:rPr>
              <a:t>اذكري اسم العالم الذي اكتشف حمض النيتريك</a:t>
            </a:r>
            <a:endParaRPr lang="en-US" b="1" dirty="0" smtClean="0">
              <a:latin typeface="Bernard MT Condensed" pitchFamily="18" charset="0"/>
            </a:endParaRP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3810000"/>
            <a:ext cx="7772400" cy="2286000"/>
          </a:xfrm>
        </p:spPr>
        <p:txBody>
          <a:bodyPr/>
          <a:lstStyle/>
          <a:p>
            <a:pPr algn="ctr" rtl="1" eaLnBrk="1" hangingPunct="1">
              <a:buNone/>
            </a:pPr>
            <a:r>
              <a:rPr lang="ar-QA" sz="3600" b="1" dirty="0" smtClean="0">
                <a:solidFill>
                  <a:srgbClr val="66FF33"/>
                </a:solidFill>
                <a:latin typeface="Tahoma" pitchFamily="34" charset="0"/>
              </a:rPr>
              <a:t>جابر بن حيان</a:t>
            </a:r>
            <a:endParaRPr lang="en-US" sz="3600" b="1" dirty="0" smtClean="0">
              <a:solidFill>
                <a:srgbClr val="66FF33"/>
              </a:solidFill>
              <a:latin typeface="Tahoma" pitchFamily="34" charset="0"/>
            </a:endParaRP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09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09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09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09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09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09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whoosh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62" grpId="0" autoUpdateAnimBg="0"/>
      <p:bldP spid="40963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solidFill>
          <a:schemeClr val="folHlink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609600"/>
            <a:ext cx="7772400" cy="2438400"/>
          </a:xfrm>
        </p:spPr>
        <p:txBody>
          <a:bodyPr/>
          <a:lstStyle/>
          <a:p>
            <a:pPr rtl="1"/>
            <a:r>
              <a:rPr lang="ar-QA" dirty="0" smtClean="0"/>
              <a:t>ماذا يحصل إذا تعرض حمض النيتريك إلى الهواء الجوي؟</a:t>
            </a:r>
            <a:endParaRPr lang="en-US" b="1" dirty="0" smtClean="0">
              <a:latin typeface="Bernard MT Condensed" pitchFamily="18" charset="0"/>
            </a:endParaRP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438400"/>
            <a:ext cx="7772400" cy="2514600"/>
          </a:xfrm>
        </p:spPr>
        <p:txBody>
          <a:bodyPr/>
          <a:lstStyle/>
          <a:p>
            <a:pPr algn="ctr" eaLnBrk="1" hangingPunct="1">
              <a:buNone/>
            </a:pPr>
            <a:r>
              <a:rPr lang="ar-QA" sz="3600" b="1" dirty="0" smtClean="0">
                <a:solidFill>
                  <a:srgbClr val="66FF33"/>
                </a:solidFill>
                <a:latin typeface="Bernard MT Condensed" pitchFamily="18" charset="0"/>
              </a:rPr>
              <a:t>يتحول إلى اللون الأصفر بسبب تكون ثاني أكسيد النيتروجين</a:t>
            </a:r>
            <a:endParaRPr lang="en-US" sz="3600" b="1" dirty="0" smtClean="0">
              <a:solidFill>
                <a:srgbClr val="66FF33"/>
              </a:solidFill>
              <a:latin typeface="Bernard MT Condensed" pitchFamily="18" charset="0"/>
            </a:endParaRPr>
          </a:p>
        </p:txBody>
      </p:sp>
      <p:sp>
        <p:nvSpPr>
          <p:cNvPr id="24580" name="WordArt 4"/>
          <p:cNvSpPr>
            <a:spLocks noChangeArrowheads="1" noChangeShapeType="1" noTextEdit="1"/>
          </p:cNvSpPr>
          <p:nvPr/>
        </p:nvSpPr>
        <p:spPr bwMode="auto">
          <a:xfrm rot="21124679">
            <a:off x="718315" y="2556740"/>
            <a:ext cx="7467600" cy="3200400"/>
          </a:xfrm>
          <a:prstGeom prst="rect">
            <a:avLst/>
          </a:prstGeom>
        </p:spPr>
        <p:txBody>
          <a:bodyPr wrap="none" fromWordArt="1">
            <a:prstTxWarp prst="textCascadeUp">
              <a:avLst>
                <a:gd name="adj" fmla="val 44444"/>
              </a:avLst>
            </a:prstTxWarp>
            <a:scene3d>
              <a:camera prst="legacyPerspectiveFront">
                <a:rot lat="20519997" lon="1080000" rev="0"/>
              </a:camera>
              <a:lightRig rig="legacyHarsh2" dir="b"/>
            </a:scene3d>
            <a:sp3d extrusionH="430200" prstMaterial="legacyMatte">
              <a:extrusionClr>
                <a:srgbClr val="FF6600"/>
              </a:extrusionClr>
            </a:sp3d>
          </a:bodyPr>
          <a:lstStyle/>
          <a:p>
            <a:pPr algn="ctr" rtl="0"/>
            <a:r>
              <a:rPr lang="en-US" sz="3600" kern="10" dirty="0" smtClean="0">
                <a:ln w="9525">
                  <a:round/>
                  <a:headEnd/>
                  <a:tailEnd/>
                </a:ln>
                <a:gradFill rotWithShape="1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Impact"/>
              </a:rPr>
              <a:t>Daily Double</a:t>
            </a:r>
            <a:endParaRPr lang="en-US" sz="3600" kern="10" dirty="0">
              <a:ln w="9525">
                <a:round/>
                <a:headEnd/>
                <a:tailEnd/>
              </a:ln>
              <a:gradFill rotWithShape="1">
                <a:gsLst>
                  <a:gs pos="0">
                    <a:srgbClr val="FFE701"/>
                  </a:gs>
                  <a:gs pos="100000">
                    <a:srgbClr val="FE3E02"/>
                  </a:gs>
                </a:gsLst>
                <a:lin ang="5400000" scaled="1"/>
              </a:gradFill>
              <a:latin typeface="Impact"/>
            </a:endParaRPr>
          </a:p>
        </p:txBody>
      </p:sp>
      <p:sp>
        <p:nvSpPr>
          <p:cNvPr id="2048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mbria" pitchFamily="18" charset="0"/>
                <a:ea typeface="Times New Roman" pitchFamily="18" charset="0"/>
                <a:cs typeface="Times New Roman" pitchFamily="18" charset="0"/>
              </a:rPr>
              <a:t>t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5"/>
                                            </p:cond>
                                          </p:stCondLst>
                                        </p:cTn>
                                        <p:tgtEl>
                                          <p:spTgt spid="245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clap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457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457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45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45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9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5" name="whoosh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78" grpId="0" autoUpdateAnimBg="0"/>
      <p:bldP spid="24579" grpId="0" build="p" autoUpdateAnimBg="0"/>
      <p:bldP spid="24580" grpId="0" animBg="1"/>
    </p:bldLst>
  </p:timing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CC"/>
      </a:lt1>
      <a:dk2>
        <a:srgbClr val="FFFF00"/>
      </a:dk2>
      <a:lt2>
        <a:srgbClr val="666633"/>
      </a:lt2>
      <a:accent1>
        <a:srgbClr val="339933"/>
      </a:accent1>
      <a:accent2>
        <a:srgbClr val="800000"/>
      </a:accent2>
      <a:accent3>
        <a:srgbClr val="FFFFE2"/>
      </a:accent3>
      <a:accent4>
        <a:srgbClr val="000000"/>
      </a:accent4>
      <a:accent5>
        <a:srgbClr val="ADCAAD"/>
      </a:accent5>
      <a:accent6>
        <a:srgbClr val="730000"/>
      </a:accent6>
      <a:hlink>
        <a:srgbClr val="FFFFFF"/>
      </a:hlink>
      <a:folHlink>
        <a:srgbClr val="292929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3128</TotalTime>
  <Words>330</Words>
  <Application>Microsoft Office PowerPoint</Application>
  <PresentationFormat>On-screen Show (4:3)</PresentationFormat>
  <Paragraphs>118</Paragraphs>
  <Slides>17</Slides>
  <Notes>16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9" baseType="lpstr">
      <vt:lpstr>Default Design</vt:lpstr>
      <vt:lpstr>معادلة</vt:lpstr>
      <vt:lpstr>Slide 1</vt:lpstr>
      <vt:lpstr>Slide 2</vt:lpstr>
      <vt:lpstr>أذكري ناتج تفاعل ثاني اكسيد الكبريت مع الاكسجين </vt:lpstr>
      <vt:lpstr>اذكري العامل المساعد في تحضير ثالث أكسيد الكبريت</vt:lpstr>
      <vt:lpstr>ماذا ينتج عند تفاعل حمض الكبريتيك المدخن مع الماء</vt:lpstr>
      <vt:lpstr>عددي أربعة استخدامات لحمض الكبريتيك</vt:lpstr>
      <vt:lpstr>عددي استخدامات الحجر الجيري ( كربونات  )CaCO3الكالسيوم </vt:lpstr>
      <vt:lpstr>اذكري اسم العالم الذي اكتشف حمض النيتريك</vt:lpstr>
      <vt:lpstr>ماذا يحصل إذا تعرض حمض النيتريك إلى الهواء الجوي؟</vt:lpstr>
      <vt:lpstr>ماذا ينتج إذا تفاعل أول أكسيد النيتروجين مع الأكسيجن؟</vt:lpstr>
      <vt:lpstr>عددي استخدامات حمض النيتريك</vt:lpstr>
      <vt:lpstr>ما هي الصيغة الكيميائية لحمض النيتريك؟</vt:lpstr>
      <vt:lpstr>اذكري المواد اللازمة لتصنيع الأمونيا:</vt:lpstr>
      <vt:lpstr>تسمى الطريقة التي تحضر بها الأمونيا بطريقة .....</vt:lpstr>
      <vt:lpstr>سمي العامل الحفاز المضاف أثناء تصنيع الأمونيا:</vt:lpstr>
      <vt:lpstr>عددي خواص الأمونيا</vt:lpstr>
      <vt:lpstr>اذكري أربعة استخدامات للأمونيا: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Kerryleah8</dc:creator>
  <cp:lastModifiedBy>Family</cp:lastModifiedBy>
  <cp:revision>192</cp:revision>
  <dcterms:created xsi:type="dcterms:W3CDTF">2004-01-21T02:12:07Z</dcterms:created>
  <dcterms:modified xsi:type="dcterms:W3CDTF">2012-01-16T19:54:51Z</dcterms:modified>
</cp:coreProperties>
</file>

<file path=docProps/thumbnail.jpeg>
</file>