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3" r:id="rId2"/>
    <p:sldId id="256" r:id="rId3"/>
    <p:sldId id="272" r:id="rId4"/>
    <p:sldId id="274" r:id="rId5"/>
    <p:sldId id="273" r:id="rId6"/>
    <p:sldId id="275" r:id="rId7"/>
    <p:sldId id="276" r:id="rId8"/>
    <p:sldId id="289" r:id="rId9"/>
    <p:sldId id="278" r:id="rId10"/>
    <p:sldId id="279" r:id="rId11"/>
    <p:sldId id="287" r:id="rId12"/>
    <p:sldId id="284" r:id="rId13"/>
    <p:sldId id="283" r:id="rId14"/>
    <p:sldId id="286" r:id="rId15"/>
    <p:sldId id="288" r:id="rId16"/>
    <p:sldId id="292" r:id="rId17"/>
    <p:sldId id="285" r:id="rId18"/>
  </p:sldIdLst>
  <p:sldSz cx="9144000" cy="6858000" type="screen4x3"/>
  <p:notesSz cx="6797675" cy="9926638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00"/>
    <a:srgbClr val="43403D"/>
    <a:srgbClr val="9933FF"/>
    <a:srgbClr val="CCFFFF"/>
    <a:srgbClr val="FF3300"/>
    <a:srgbClr val="1FAD70"/>
    <a:srgbClr val="073D6F"/>
    <a:srgbClr val="1B6B30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6" autoAdjust="0"/>
    <p:restoredTop sz="94761" autoAdjust="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3EB8D174-0C4D-4FD3-873E-214870E67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>
              <a:defRPr sz="1200" smtClean="0">
                <a:cs typeface="+mn-cs"/>
              </a:defRPr>
            </a:lvl1pPr>
          </a:lstStyle>
          <a:p>
            <a:pPr>
              <a:defRPr/>
            </a:pPr>
            <a:fld id="{3083C096-B008-446D-B03F-DE18410EB059}" type="datetimeFigureOut">
              <a:rPr lang="ar-EG"/>
              <a:pPr>
                <a:defRPr/>
              </a:pPr>
              <a:t>22/02/1433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E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>
              <a:defRPr sz="1200" smtClean="0">
                <a:cs typeface="+mn-cs"/>
              </a:defRPr>
            </a:lvl1pPr>
          </a:lstStyle>
          <a:p>
            <a:pPr>
              <a:defRPr/>
            </a:pPr>
            <a:fld id="{D7D53E76-23FA-49C3-93AF-6C4615FE5DF6}" type="slidenum">
              <a:rPr lang="ar-EG"/>
              <a:pPr>
                <a:defRPr/>
              </a:pPr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AC2516-51B6-4F14-9C7C-39D719D31A2E}" type="slidenum">
              <a:rPr lang="ar-EG"/>
              <a:pPr/>
              <a:t>2</a:t>
            </a:fld>
            <a:endParaRPr lang="ar-E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BD75D0-97DB-4F28-86E6-6CD313D83B6E}" type="slidenum">
              <a:rPr lang="ar-EG"/>
              <a:pPr/>
              <a:t>11</a:t>
            </a:fld>
            <a:endParaRPr lang="ar-E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244DFF-568F-4FBA-A61F-7B9A314ADB8F}" type="slidenum">
              <a:rPr lang="ar-EG"/>
              <a:pPr/>
              <a:t>12</a:t>
            </a:fld>
            <a:endParaRPr lang="ar-E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8CBBD9-CEE0-41CC-9FE0-E6FC67F244FD}" type="slidenum">
              <a:rPr lang="ar-EG"/>
              <a:pPr/>
              <a:t>13</a:t>
            </a:fld>
            <a:endParaRPr lang="ar-E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353402-B618-4D2D-AD7A-C68299791A38}" type="slidenum">
              <a:rPr lang="ar-EG"/>
              <a:pPr/>
              <a:t>14</a:t>
            </a:fld>
            <a:endParaRPr lang="ar-E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467A02-05FA-43C8-BEFC-1D580A755EEE}" type="slidenum">
              <a:rPr lang="ar-EG"/>
              <a:pPr/>
              <a:t>15</a:t>
            </a:fld>
            <a:endParaRPr lang="ar-E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285962-F71B-4047-BEA2-787D0FAC8C17}" type="slidenum">
              <a:rPr lang="ar-EG"/>
              <a:pPr/>
              <a:t>16</a:t>
            </a:fld>
            <a:endParaRPr lang="ar-E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E6189C-DEBF-450A-853A-15A73BF994AE}" type="slidenum">
              <a:rPr lang="ar-EG"/>
              <a:pPr/>
              <a:t>17</a:t>
            </a:fld>
            <a:endParaRPr lang="ar-E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E220A4-344A-4B35-B8E1-4F983ADE0832}" type="slidenum">
              <a:rPr lang="ar-EG"/>
              <a:pPr/>
              <a:t>3</a:t>
            </a:fld>
            <a:endParaRPr lang="ar-E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20AACB-D237-4E2B-9DCE-3F3B1205556E}" type="slidenum">
              <a:rPr lang="ar-EG"/>
              <a:pPr/>
              <a:t>4</a:t>
            </a:fld>
            <a:endParaRPr lang="ar-E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6952D2-85AC-4C8C-A22B-0808F3C7B40C}" type="slidenum">
              <a:rPr lang="ar-EG"/>
              <a:pPr/>
              <a:t>5</a:t>
            </a:fld>
            <a:endParaRPr lang="ar-E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9C905B-8F1D-4296-91D1-D518ED07EB67}" type="slidenum">
              <a:rPr lang="ar-EG"/>
              <a:pPr/>
              <a:t>6</a:t>
            </a:fld>
            <a:endParaRPr lang="ar-E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F63495-8AFD-4A79-9889-D991B9FDBB2E}" type="slidenum">
              <a:rPr lang="ar-EG"/>
              <a:pPr/>
              <a:t>7</a:t>
            </a:fld>
            <a:endParaRPr lang="ar-E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562DEE-EB5A-4167-9D5A-04273AF3450C}" type="slidenum">
              <a:rPr lang="ar-EG"/>
              <a:pPr/>
              <a:t>8</a:t>
            </a:fld>
            <a:endParaRPr lang="ar-E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E1D75A-FEEC-4D87-9710-56D0845B3864}" type="slidenum">
              <a:rPr lang="ar-EG"/>
              <a:pPr/>
              <a:t>9</a:t>
            </a:fld>
            <a:endParaRPr lang="ar-E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EG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E9F14D-7805-4A3F-A424-459173C42179}" type="slidenum">
              <a:rPr lang="ar-EG"/>
              <a:pPr/>
              <a:t>10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37358-C522-4A89-911A-11589AC1D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67028-D57F-4636-8287-18E3FA7D0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E93F3-6A88-4AD7-937E-FEFD4D5E0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132BC-053B-42CC-8074-F6168DB17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A0807-A43C-48B4-AEA7-2918FBD4B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3A7D-3DDF-4B3D-8344-BA21504B6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66058-875A-4881-B30C-B3638101C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9AA1-5160-42F5-A782-DCC3C735A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708CD-93AD-4AFE-8E92-67A0FC1E8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964BC-E500-4A12-B1A2-7743B9A35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FA809-EE81-494A-A1E5-9D522A8C5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cs typeface="+mn-cs"/>
              </a:defRPr>
            </a:lvl1pPr>
          </a:lstStyle>
          <a:p>
            <a:pPr>
              <a:defRPr/>
            </a:pPr>
            <a:fld id="{CE972B33-DB9E-4322-8095-2B1264449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AutoShape 8">
            <a:hlinkClick r:id="rId14" action="ppaction://hlinksldjump" highlightClick="1"/>
          </p:cNvPr>
          <p:cNvSpPr>
            <a:spLocks noChangeArrowheads="1"/>
          </p:cNvSpPr>
          <p:nvPr userDrawn="1"/>
        </p:nvSpPr>
        <p:spPr bwMode="auto">
          <a:xfrm>
            <a:off x="7924800" y="5638800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rt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5.xml"/><Relationship Id="rId18" Type="http://schemas.openxmlformats.org/officeDocument/2006/relationships/slide" Target="slide16.xml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12" Type="http://schemas.openxmlformats.org/officeDocument/2006/relationships/slide" Target="slide14.xml"/><Relationship Id="rId17" Type="http://schemas.openxmlformats.org/officeDocument/2006/relationships/slide" Target="slide11.xml"/><Relationship Id="rId2" Type="http://schemas.openxmlformats.org/officeDocument/2006/relationships/notesSlide" Target="../notesSlides/notesSlide1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9.xml"/><Relationship Id="rId5" Type="http://schemas.openxmlformats.org/officeDocument/2006/relationships/slide" Target="slide12.xml"/><Relationship Id="rId15" Type="http://schemas.openxmlformats.org/officeDocument/2006/relationships/slide" Target="slide15.xml"/><Relationship Id="rId10" Type="http://schemas.openxmlformats.org/officeDocument/2006/relationships/slide" Target="slide4.xml"/><Relationship Id="rId4" Type="http://schemas.openxmlformats.org/officeDocument/2006/relationships/slide" Target="slide7.xml"/><Relationship Id="rId9" Type="http://schemas.openxmlformats.org/officeDocument/2006/relationships/slide" Target="slide13.xml"/><Relationship Id="rId1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1828800"/>
            <a:ext cx="5519460" cy="15696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en-US" sz="1777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Jeopardy!</a:t>
            </a:r>
            <a:endParaRPr lang="en-US" sz="1777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0" y="5410200"/>
            <a:ext cx="4621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Q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إعداد: أمنة الشلــبي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153400" cy="2057400"/>
          </a:xfrm>
        </p:spPr>
        <p:txBody>
          <a:bodyPr/>
          <a:lstStyle/>
          <a:p>
            <a:pPr eaLnBrk="1" hangingPunct="1"/>
            <a:r>
              <a:rPr lang="ar-QA" dirty="0" smtClean="0"/>
              <a:t>ماذا ينتج إذا تفاعل أول أكسيد النيتروجين مع الأكسيجن؟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352800"/>
            <a:ext cx="7848600" cy="22098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en-US" sz="4400" dirty="0" smtClean="0">
                <a:solidFill>
                  <a:srgbClr val="00FF00"/>
                </a:solidFill>
                <a:latin typeface="+mj-lt"/>
                <a:ea typeface="+mj-ea"/>
                <a:cs typeface="+mj-cs"/>
              </a:rPr>
              <a:t>2NO + O</a:t>
            </a:r>
            <a:r>
              <a:rPr lang="en-US" sz="4400" baseline="-25000" dirty="0" smtClean="0">
                <a:solidFill>
                  <a:srgbClr val="00FF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400" dirty="0" smtClean="0">
                <a:solidFill>
                  <a:srgbClr val="00FF00"/>
                </a:solidFill>
                <a:latin typeface="+mj-lt"/>
                <a:ea typeface="+mj-ea"/>
                <a:cs typeface="+mj-cs"/>
              </a:rPr>
              <a:t> → NO</a:t>
            </a:r>
            <a:r>
              <a:rPr lang="en-US" sz="4400" baseline="-25000" dirty="0" smtClean="0">
                <a:solidFill>
                  <a:srgbClr val="00FF00"/>
                </a:solidFill>
                <a:latin typeface="+mj-lt"/>
                <a:ea typeface="+mj-ea"/>
                <a:cs typeface="+mj-cs"/>
              </a:rPr>
              <a:t>2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2057400"/>
          </a:xfrm>
        </p:spPr>
        <p:txBody>
          <a:bodyPr/>
          <a:lstStyle/>
          <a:p>
            <a:pPr eaLnBrk="1" hangingPunct="1"/>
            <a:r>
              <a:rPr lang="ar-QA" b="1" dirty="0" smtClean="0">
                <a:latin typeface="Aharoni" pitchFamily="2" charset="-79"/>
                <a:cs typeface="Aharoni" pitchFamily="2" charset="-79"/>
              </a:rPr>
              <a:t>عددي استخدامات حمض النيتريك</a:t>
            </a:r>
            <a:endParaRPr lang="en-US" b="1" dirty="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2819400"/>
            <a:ext cx="5562600" cy="2971800"/>
          </a:xfrm>
        </p:spPr>
        <p:txBody>
          <a:bodyPr/>
          <a:lstStyle/>
          <a:p>
            <a:pPr algn="r" rtl="1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Bernard MT Condensed" pitchFamily="18" charset="0"/>
              </a:rPr>
              <a:t>-صناعة الأسمدة.</a:t>
            </a:r>
          </a:p>
          <a:p>
            <a:pPr algn="r" rtl="1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Bernard MT Condensed" pitchFamily="18" charset="0"/>
              </a:rPr>
              <a:t>-صناعة المتفجرات والمتوهجات.</a:t>
            </a:r>
          </a:p>
          <a:p>
            <a:pPr algn="r" rtl="1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Bernard MT Condensed" pitchFamily="18" charset="0"/>
              </a:rPr>
              <a:t>-دافعات الصواريخ.</a:t>
            </a:r>
          </a:p>
          <a:p>
            <a:pPr algn="r" rtl="1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Bernard MT Condensed" pitchFamily="18" charset="0"/>
              </a:rPr>
              <a:t>-صناعة النايلون.</a:t>
            </a:r>
            <a:endParaRPr lang="en-US" sz="3600" b="1" dirty="0" smtClean="0">
              <a:solidFill>
                <a:srgbClr val="66FF33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00200"/>
          </a:xfrm>
        </p:spPr>
        <p:txBody>
          <a:bodyPr/>
          <a:lstStyle/>
          <a:p>
            <a:pPr eaLnBrk="1" hangingPunct="1"/>
            <a:r>
              <a:rPr lang="ar-QA" dirty="0" smtClean="0"/>
              <a:t>ما هي الصيغة الكيميائية لحمض النيتريك؟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2895600"/>
            <a:ext cx="3048000" cy="1143000"/>
          </a:xfrm>
        </p:spPr>
        <p:txBody>
          <a:bodyPr/>
          <a:lstStyle/>
          <a:p>
            <a:pPr algn="ctr" eaLnBrk="1" hangingPunct="1"/>
            <a:endParaRPr lang="en-US" sz="5400" b="1" dirty="0" smtClean="0">
              <a:solidFill>
                <a:srgbClr val="00FF00"/>
              </a:solidFill>
              <a:latin typeface="Bernard MT Condensed" pitchFamily="18" charset="0"/>
            </a:endParaRPr>
          </a:p>
          <a:p>
            <a:pPr algn="ctr" rtl="1" eaLnBrk="1" hangingPunct="1">
              <a:buNone/>
            </a:pP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ernard MT Condensed" pitchFamily="18" charset="0"/>
              </a:rPr>
              <a:t>HNO</a:t>
            </a:r>
            <a:r>
              <a:rPr lang="en-US" sz="5400" b="1" spc="300" baseline="-250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ernard MT Condensed" pitchFamily="18" charset="0"/>
              </a:rPr>
              <a:t>3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4339" name="معادلة" r:id="rId5" imgW="114120" imgH="215640" progId="Equation.3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2514600"/>
          </a:xfrm>
        </p:spPr>
        <p:txBody>
          <a:bodyPr/>
          <a:lstStyle/>
          <a:p>
            <a:pPr eaLnBrk="1" hangingPunct="1"/>
            <a:r>
              <a:rPr lang="ar-QA" b="1" dirty="0" smtClean="0">
                <a:latin typeface="Bernard MT Condensed" pitchFamily="18" charset="0"/>
              </a:rPr>
              <a:t>اذكري المواد اللازمة لتصنيع الأمونيا: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3505200"/>
            <a:ext cx="6172200" cy="990600"/>
          </a:xfrm>
        </p:spPr>
        <p:txBody>
          <a:bodyPr/>
          <a:lstStyle/>
          <a:p>
            <a:pPr algn="r" rtl="1" eaLnBrk="1" hangingPunct="1">
              <a:buNone/>
            </a:pPr>
            <a:r>
              <a:rPr lang="ar-QA" b="1" dirty="0" smtClean="0">
                <a:latin typeface="Bernard MT Condensed" pitchFamily="18" charset="0"/>
              </a:rPr>
              <a:t>الغاز الطبيعي </a:t>
            </a:r>
            <a:r>
              <a:rPr lang="ar-QA" b="1" dirty="0" smtClean="0">
                <a:latin typeface="Kozuka Mincho Pro B"/>
                <a:ea typeface="Kozuka Mincho Pro B"/>
              </a:rPr>
              <a:t>← الهيدروجين ← أمونيا</a:t>
            </a:r>
          </a:p>
          <a:p>
            <a:pPr algn="r" rtl="1" eaLnBrk="1" hangingPunct="1">
              <a:buNone/>
            </a:pPr>
            <a:r>
              <a:rPr lang="ar-QA" b="1" dirty="0" smtClean="0">
                <a:latin typeface="Kozuka Mincho Pro B"/>
                <a:ea typeface="Kozuka Mincho Pro B"/>
              </a:rPr>
              <a:t>الهواء الجوي ← النيتروجين ↖</a:t>
            </a:r>
          </a:p>
          <a:p>
            <a:pPr algn="r" rtl="1" eaLnBrk="1" hangingPunct="1">
              <a:buNone/>
            </a:pPr>
            <a:endParaRPr lang="ar-QA" b="1" dirty="0" smtClean="0">
              <a:latin typeface="Kozuka Mincho Pro B"/>
              <a:ea typeface="Kozuka Mincho Pro B"/>
            </a:endParaRPr>
          </a:p>
          <a:p>
            <a:pPr algn="r" rtl="1" eaLnBrk="1" hangingPunct="1">
              <a:buNone/>
            </a:pPr>
            <a:endParaRPr lang="en-US" b="1" dirty="0" smtClean="0">
              <a:latin typeface="Bernard MT Condensed" pitchFamily="18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QA" dirty="0" smtClean="0"/>
              <a:t>تسمى الطريقة التي تحضر بها الأمونيا بطريقة .....</a:t>
            </a:r>
            <a:endParaRPr lang="en-US" dirty="0" smtClean="0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2590800"/>
            <a:ext cx="7772400" cy="1295400"/>
          </a:xfrm>
        </p:spPr>
        <p:txBody>
          <a:bodyPr/>
          <a:lstStyle/>
          <a:p>
            <a:pPr algn="r" rtl="1" eaLnBrk="1" hangingPunct="1">
              <a:buNone/>
            </a:pPr>
            <a:r>
              <a:rPr lang="ar-QA" sz="4400" b="1" dirty="0" smtClean="0"/>
              <a:t>هبر بوش</a:t>
            </a:r>
            <a:endParaRPr lang="en-US" sz="4400" dirty="0" smtClean="0"/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 autoUpdateAnimBg="0"/>
      <p:bldP spid="3482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 eaLnBrk="1" hangingPunct="1"/>
            <a:r>
              <a:rPr lang="ar-QA" b="1" dirty="0" smtClean="0">
                <a:latin typeface="Arial Narrow" pitchFamily="34" charset="0"/>
              </a:rPr>
              <a:t>سمي العامل الحفاز المضاف أثناء تصنيع الأمونيا:</a:t>
            </a: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429000"/>
            <a:ext cx="7772400" cy="26670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QA" sz="6000" b="1" dirty="0" smtClean="0">
                <a:latin typeface="Arial Narrow" pitchFamily="34" charset="0"/>
                <a:ea typeface="+mj-ea"/>
                <a:cs typeface="+mj-cs"/>
              </a:rPr>
              <a:t>الحديد </a:t>
            </a:r>
            <a:endParaRPr lang="en-US" sz="6000" b="1" dirty="0" smtClean="0"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2133600"/>
          </a:xfrm>
        </p:spPr>
        <p:txBody>
          <a:bodyPr/>
          <a:lstStyle/>
          <a:p>
            <a:pPr rtl="1"/>
            <a:r>
              <a:rPr lang="ar-QA" b="1" dirty="0" smtClean="0"/>
              <a:t>عددي خواص الأمونيا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657600"/>
            <a:ext cx="7772400" cy="220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3600" b="1" dirty="0" smtClean="0">
              <a:latin typeface="Bernard MT Condensed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 smtClean="0">
              <a:latin typeface="Bernard MT Condensed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 smtClean="0">
              <a:latin typeface="Bernard MT Condensed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 smtClean="0">
              <a:latin typeface="Bernard MT Condensed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05000"/>
            <a:ext cx="777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1-عدي</a:t>
            </a:r>
            <a:r>
              <a:rPr lang="ar-QA" sz="3600" b="1" kern="0" baseline="0" dirty="0" smtClean="0">
                <a:latin typeface="Arial Narrow" pitchFamily="34" charset="0"/>
                <a:ea typeface="+mj-ea"/>
                <a:cs typeface="+mj-cs"/>
              </a:rPr>
              <a:t>م</a:t>
            </a:r>
            <a:r>
              <a:rPr lang="ar-QA" sz="3600" b="1" kern="0" dirty="0" smtClean="0">
                <a:latin typeface="Arial Narrow" pitchFamily="34" charset="0"/>
                <a:ea typeface="+mj-ea"/>
                <a:cs typeface="+mj-cs"/>
              </a:rPr>
              <a:t> اللون 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2-له</a:t>
            </a:r>
            <a:r>
              <a:rPr kumimoji="0" lang="ar-QA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رائحة نفاذة.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QA" sz="3600" b="1" kern="0" dirty="0" smtClean="0">
                <a:latin typeface="Arial Narrow" pitchFamily="34" charset="0"/>
                <a:ea typeface="+mj-ea"/>
                <a:cs typeface="+mj-cs"/>
              </a:rPr>
              <a:t>3-أخف من الهواء.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4-قابل للذوبان في الماء.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QA" sz="3600" b="1" kern="0" dirty="0" smtClean="0">
                <a:latin typeface="Arial Narrow" pitchFamily="34" charset="0"/>
                <a:ea typeface="+mj-ea"/>
                <a:cs typeface="+mj-cs"/>
              </a:rPr>
              <a:t>5-قاعدي التأثير.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6-يحول ورقة تباع الشمس الحمراء إلى اللون الأزرق.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QA" sz="36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autoUpdateAnimBg="0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2971800"/>
            <a:ext cx="8839200" cy="15240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QA" sz="4400" b="1" dirty="0" smtClean="0">
                <a:solidFill>
                  <a:schemeClr val="bg1"/>
                </a:solidFill>
                <a:latin typeface="Bernard MT Condensed" pitchFamily="18" charset="0"/>
              </a:rPr>
              <a:t>1-يستخدم كسماد .</a:t>
            </a:r>
          </a:p>
          <a:p>
            <a:pPr algn="ctr" rtl="1" eaLnBrk="1" hangingPunct="1">
              <a:buNone/>
            </a:pPr>
            <a:r>
              <a:rPr lang="ar-QA" sz="4400" b="1" dirty="0" smtClean="0">
                <a:solidFill>
                  <a:schemeClr val="bg1"/>
                </a:solidFill>
                <a:latin typeface="Bernard MT Condensed" pitchFamily="18" charset="0"/>
              </a:rPr>
              <a:t>2- صناعة حمض النيتريك .</a:t>
            </a:r>
          </a:p>
          <a:p>
            <a:pPr algn="ctr" rtl="1" eaLnBrk="1" hangingPunct="1">
              <a:buNone/>
            </a:pPr>
            <a:r>
              <a:rPr lang="ar-QA" sz="4400" b="1" dirty="0" smtClean="0">
                <a:solidFill>
                  <a:schemeClr val="bg1"/>
                </a:solidFill>
                <a:latin typeface="Bernard MT Condensed" pitchFamily="18" charset="0"/>
              </a:rPr>
              <a:t>3-يستخدم في التبريد والمبردات.</a:t>
            </a:r>
          </a:p>
          <a:p>
            <a:pPr algn="ctr" rtl="1" eaLnBrk="1" hangingPunct="1">
              <a:buNone/>
            </a:pPr>
            <a:r>
              <a:rPr lang="ar-QA" sz="4400" b="1" dirty="0" smtClean="0">
                <a:solidFill>
                  <a:schemeClr val="bg1"/>
                </a:solidFill>
                <a:latin typeface="Bernard MT Condensed" pitchFamily="18" charset="0"/>
              </a:rPr>
              <a:t>4-صناعة الأدوية الطبية .</a:t>
            </a:r>
          </a:p>
          <a:p>
            <a:pPr algn="ctr" rtl="1" eaLnBrk="1" hangingPunct="1">
              <a:buNone/>
            </a:pPr>
            <a:endParaRPr lang="en-US" sz="4400" dirty="0" smtClean="0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77200" cy="2667000"/>
          </a:xfrm>
        </p:spPr>
        <p:txBody>
          <a:bodyPr/>
          <a:lstStyle/>
          <a:p>
            <a:r>
              <a:rPr lang="ar-QA" b="1" dirty="0" smtClean="0"/>
              <a:t>اذكري أربعة استخدامات للأمونيا:</a:t>
            </a:r>
            <a:endParaRPr lang="ar-QA" b="1" dirty="0"/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0" name="Group 192"/>
          <p:cNvGraphicFramePr>
            <a:graphicFrameLocks noGrp="1"/>
          </p:cNvGraphicFramePr>
          <p:nvPr/>
        </p:nvGraphicFramePr>
        <p:xfrm>
          <a:off x="0" y="0"/>
          <a:ext cx="9144000" cy="11437558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144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Bernard MT Condense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QA" sz="2400" b="1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حمض الكبريتيك</a:t>
                      </a:r>
                      <a:endParaRPr kumimoji="0" lang="en-US" sz="24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QA" sz="2400" b="1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حمض النيتريك</a:t>
                      </a:r>
                      <a:endParaRPr kumimoji="0" lang="en-US" sz="24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QA" sz="3600" b="1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haroni" pitchFamily="2" charset="-79"/>
                          <a:ea typeface="Tahoma" pitchFamily="34" charset="0"/>
                          <a:cs typeface="Aharoni" pitchFamily="2" charset="-79"/>
                        </a:rPr>
                        <a:t>الأمونيا</a:t>
                      </a:r>
                      <a:endParaRPr kumimoji="0" lang="en-US" sz="36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haroni" pitchFamily="2" charset="-79"/>
                        <a:ea typeface="Tahoma" pitchFamily="34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haroni" pitchFamily="2" charset="-79"/>
                        <a:ea typeface="Tahoma" pitchFamily="34" charset="0"/>
                        <a:cs typeface="Aharoni" pitchFamily="2" charset="-79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25" name="AutoShape 1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524000" cy="1143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26" name="AutoShape 1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524000" cy="1143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27" name="AutoShape 1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524000" cy="1143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28" name="AutoShape 1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524000" cy="1143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29" name="AutoShape 1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524000" cy="1143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0" name="AutoShape 1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24000" y="1143000"/>
            <a:ext cx="15240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1" name="AutoShape 1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24000" y="2286000"/>
            <a:ext cx="15240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2" name="AutoShape 1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24000" y="3429000"/>
            <a:ext cx="15240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3" name="AutoShape 1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24000" y="4572000"/>
            <a:ext cx="15240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4" name="AutoShape 1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24000" y="5715000"/>
            <a:ext cx="15240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5" name="AutoShape 1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0" y="1143000"/>
            <a:ext cx="1524000" cy="1143000"/>
          </a:xfrm>
          <a:prstGeom prst="actionButtonBlank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6" name="AutoShape 1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0" y="2286000"/>
            <a:ext cx="1524000" cy="1143000"/>
          </a:xfrm>
          <a:prstGeom prst="actionButtonBlank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7" name="AutoShape 1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0" y="3429000"/>
            <a:ext cx="1524000" cy="1143000"/>
          </a:xfrm>
          <a:prstGeom prst="actionButtonBlank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8" name="AutoShape 1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0" y="4572000"/>
            <a:ext cx="1524000" cy="1143000"/>
          </a:xfrm>
          <a:prstGeom prst="actionButtonBlank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39" name="AutoShape 16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0" y="5715000"/>
            <a:ext cx="1524000" cy="1143000"/>
          </a:xfrm>
          <a:prstGeom prst="actionButtonBlank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40" name="AutoShape 16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5715000"/>
            <a:ext cx="1524000" cy="1143000"/>
          </a:xfrm>
          <a:prstGeom prst="actionButtonBlank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>
                <a:hlinkClick r:id="rId4" action="ppaction://hlinksldjump"/>
              </a:rPr>
              <a:t>1000</a:t>
            </a:r>
            <a:endParaRPr lang="en-US"/>
          </a:p>
        </p:txBody>
      </p:sp>
      <p:sp>
        <p:nvSpPr>
          <p:cNvPr id="3141" name="AutoShape 1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0" y="5715000"/>
            <a:ext cx="1524000" cy="1143000"/>
          </a:xfrm>
          <a:prstGeom prst="actionButtonBlank">
            <a:avLst/>
          </a:prstGeom>
          <a:solidFill>
            <a:srgbClr val="1B6B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5" action="ppaction://hlinksldjump"/>
              </a:rPr>
              <a:t>1000</a:t>
            </a:r>
            <a:endParaRPr lang="en-US" dirty="0"/>
          </a:p>
        </p:txBody>
      </p:sp>
      <p:sp>
        <p:nvSpPr>
          <p:cNvPr id="3142" name="AutoShape 1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0" y="5715000"/>
            <a:ext cx="1524000" cy="1143000"/>
          </a:xfrm>
          <a:prstGeom prst="actionButtonBlank">
            <a:avLst/>
          </a:prstGeom>
          <a:solidFill>
            <a:srgbClr val="073D6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6" action="ppaction://hlinksldjump"/>
              </a:rPr>
              <a:t>1000</a:t>
            </a:r>
            <a:endParaRPr lang="en-US" dirty="0"/>
          </a:p>
        </p:txBody>
      </p:sp>
      <p:sp>
        <p:nvSpPr>
          <p:cNvPr id="3143" name="AutoShape 1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1143000"/>
            <a:ext cx="1524000" cy="1143000"/>
          </a:xfrm>
          <a:prstGeom prst="actionButtonBlank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7" action="ppaction://hlinksldjump"/>
              </a:rPr>
              <a:t>100</a:t>
            </a:r>
            <a:endParaRPr lang="en-US" dirty="0"/>
          </a:p>
        </p:txBody>
      </p:sp>
      <p:sp>
        <p:nvSpPr>
          <p:cNvPr id="3144" name="AutoShape 1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0" y="1143000"/>
            <a:ext cx="1524000" cy="1143000"/>
          </a:xfrm>
          <a:prstGeom prst="actionButtonBlank">
            <a:avLst/>
          </a:prstGeom>
          <a:solidFill>
            <a:srgbClr val="1B6B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8" action="ppaction://hlinksldjump"/>
              </a:rPr>
              <a:t>100</a:t>
            </a:r>
            <a:endParaRPr lang="en-US" dirty="0"/>
          </a:p>
        </p:txBody>
      </p:sp>
      <p:sp>
        <p:nvSpPr>
          <p:cNvPr id="3145" name="AutoShape 17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0" y="1143000"/>
            <a:ext cx="1524000" cy="1143000"/>
          </a:xfrm>
          <a:prstGeom prst="actionButtonBlank">
            <a:avLst/>
          </a:prstGeom>
          <a:solidFill>
            <a:srgbClr val="073D6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9" action="ppaction://hlinksldjump"/>
              </a:rPr>
              <a:t>100</a:t>
            </a:r>
            <a:endParaRPr lang="en-US" dirty="0"/>
          </a:p>
        </p:txBody>
      </p:sp>
      <p:sp>
        <p:nvSpPr>
          <p:cNvPr id="3146" name="AutoShape 17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2286000"/>
            <a:ext cx="1524000" cy="1143000"/>
          </a:xfrm>
          <a:prstGeom prst="actionButtonBlank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0" action="ppaction://hlinksldjump"/>
              </a:rPr>
              <a:t>200</a:t>
            </a:r>
            <a:endParaRPr lang="en-US" dirty="0"/>
          </a:p>
        </p:txBody>
      </p:sp>
      <p:sp>
        <p:nvSpPr>
          <p:cNvPr id="3147" name="AutoShape 17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0" y="2286000"/>
            <a:ext cx="1524000" cy="1143000"/>
          </a:xfrm>
          <a:prstGeom prst="actionButtonBlank">
            <a:avLst/>
          </a:prstGeom>
          <a:solidFill>
            <a:srgbClr val="1B6B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1" action="ppaction://hlinksldjump"/>
              </a:rPr>
              <a:t>200</a:t>
            </a:r>
            <a:endParaRPr lang="en-US" dirty="0"/>
          </a:p>
        </p:txBody>
      </p:sp>
      <p:sp>
        <p:nvSpPr>
          <p:cNvPr id="3148" name="AutoShape 17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0" y="2286000"/>
            <a:ext cx="1524000" cy="1143000"/>
          </a:xfrm>
          <a:prstGeom prst="actionButtonBlank">
            <a:avLst/>
          </a:prstGeom>
          <a:solidFill>
            <a:srgbClr val="073D6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2" action="ppaction://hlinksldjump"/>
              </a:rPr>
              <a:t>200</a:t>
            </a:r>
            <a:endParaRPr lang="en-US" dirty="0"/>
          </a:p>
        </p:txBody>
      </p:sp>
      <p:sp>
        <p:nvSpPr>
          <p:cNvPr id="3149" name="AutoShape 1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3429000"/>
            <a:ext cx="1524000" cy="1143000"/>
          </a:xfrm>
          <a:prstGeom prst="actionButtonBlank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>
                <a:hlinkClick r:id="rId13" action="ppaction://hlinksldjump"/>
              </a:rPr>
              <a:t>300</a:t>
            </a:r>
            <a:endParaRPr lang="en-US"/>
          </a:p>
        </p:txBody>
      </p:sp>
      <p:sp>
        <p:nvSpPr>
          <p:cNvPr id="3150" name="AutoShape 17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0" y="3429000"/>
            <a:ext cx="1524000" cy="1143000"/>
          </a:xfrm>
          <a:prstGeom prst="actionButtonBlank">
            <a:avLst/>
          </a:prstGeom>
          <a:solidFill>
            <a:srgbClr val="1B6B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4" action="ppaction://hlinksldjump"/>
              </a:rPr>
              <a:t>300</a:t>
            </a:r>
            <a:endParaRPr lang="en-US" dirty="0"/>
          </a:p>
        </p:txBody>
      </p:sp>
      <p:sp>
        <p:nvSpPr>
          <p:cNvPr id="3151" name="AutoShape 1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0" y="3429000"/>
            <a:ext cx="1524000" cy="1143000"/>
          </a:xfrm>
          <a:prstGeom prst="actionButtonBlank">
            <a:avLst/>
          </a:prstGeom>
          <a:solidFill>
            <a:srgbClr val="073D6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5" action="ppaction://hlinksldjump"/>
              </a:rPr>
              <a:t>300</a:t>
            </a:r>
            <a:endParaRPr lang="en-US" dirty="0"/>
          </a:p>
        </p:txBody>
      </p:sp>
      <p:sp>
        <p:nvSpPr>
          <p:cNvPr id="3152" name="AutoShape 1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4572000"/>
            <a:ext cx="1524000" cy="1143000"/>
          </a:xfrm>
          <a:prstGeom prst="actionButtonBlank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>
                <a:hlinkClick r:id="rId16" action="ppaction://hlinksldjump"/>
              </a:rPr>
              <a:t>500</a:t>
            </a:r>
            <a:endParaRPr lang="en-US"/>
          </a:p>
        </p:txBody>
      </p:sp>
      <p:sp>
        <p:nvSpPr>
          <p:cNvPr id="3153" name="AutoShape 17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0" y="4572000"/>
            <a:ext cx="1524000" cy="1143000"/>
          </a:xfrm>
          <a:prstGeom prst="actionButtonBlank">
            <a:avLst/>
          </a:prstGeom>
          <a:solidFill>
            <a:srgbClr val="1B6B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7" action="ppaction://hlinksldjump"/>
              </a:rPr>
              <a:t>500</a:t>
            </a:r>
            <a:endParaRPr lang="en-US" dirty="0"/>
          </a:p>
        </p:txBody>
      </p:sp>
      <p:sp>
        <p:nvSpPr>
          <p:cNvPr id="3154" name="AutoShape 1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0" y="4572000"/>
            <a:ext cx="1524000" cy="1143000"/>
          </a:xfrm>
          <a:prstGeom prst="actionButtonBlank">
            <a:avLst/>
          </a:prstGeom>
          <a:solidFill>
            <a:srgbClr val="073D6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en-US" dirty="0">
                <a:hlinkClick r:id="rId18" action="ppaction://hlinksldjump"/>
              </a:rPr>
              <a:t>500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QA" b="1" dirty="0" smtClean="0">
                <a:latin typeface="Bernard MT Condensed" pitchFamily="18" charset="0"/>
              </a:rPr>
              <a:t>أذكري ناتج تفاعل ثاني اكسيد الكبريت مع الاكسجين 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90800"/>
            <a:ext cx="7086600" cy="33528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b="1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2SO</a:t>
            </a:r>
            <a:r>
              <a:rPr lang="en-US" sz="4400" b="1" baseline="-25000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2</a:t>
            </a:r>
            <a:r>
              <a:rPr lang="en-US" sz="4400" b="1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   +   O</a:t>
            </a:r>
            <a:r>
              <a:rPr lang="en-US" sz="4400" b="1" baseline="-25000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2</a:t>
            </a:r>
            <a:r>
              <a:rPr lang="en-US" sz="4400" b="1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       2SO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Arial Black" pitchFamily="34" charset="0"/>
                <a:ea typeface="+mj-ea"/>
                <a:cs typeface="+mj-cs"/>
              </a:rPr>
              <a:t>3</a:t>
            </a:r>
            <a:endParaRPr lang="en-US" sz="4400" b="1" baseline="-25000" dirty="0" smtClean="0">
              <a:solidFill>
                <a:schemeClr val="bg1">
                  <a:lumMod val="10000"/>
                </a:schemeClr>
              </a:solidFill>
              <a:latin typeface="Arial Black" pitchFamily="34" charset="0"/>
              <a:ea typeface="+mj-ea"/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81600" y="2971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QA" sz="4000" b="1" dirty="0" smtClean="0">
                <a:latin typeface="Bernard MT Condensed" pitchFamily="18" charset="0"/>
              </a:rPr>
              <a:t>اذكري العامل المساعد في تحضير ثالث أكسيد الكبريت</a:t>
            </a:r>
            <a:endParaRPr lang="en-US" sz="4000" b="1" dirty="0" smtClean="0">
              <a:latin typeface="Bernard MT Condensed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429000"/>
            <a:ext cx="7772400" cy="26670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QA" sz="3600" b="1" dirty="0" smtClean="0"/>
              <a:t>خامس أكسيد الفانديوم</a:t>
            </a:r>
            <a:endParaRPr lang="en-US" sz="3600" dirty="0" smtClean="0">
              <a:latin typeface="Tahoma" pitchFamily="34" charset="0"/>
            </a:endParaRPr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066800" y="1828800"/>
            <a:ext cx="7162800" cy="3962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Daily Double!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/>
      <p:bldP spid="204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3048000"/>
          </a:xfrm>
        </p:spPr>
        <p:txBody>
          <a:bodyPr/>
          <a:lstStyle/>
          <a:p>
            <a:pPr rtl="1" eaLnBrk="1" hangingPunct="1"/>
            <a:r>
              <a:rPr lang="ar-QA" sz="4000" b="1" dirty="0" smtClean="0"/>
              <a:t>ماذا ينتج عند تفاعل حمض الكبريتيك المدخن مع الماء</a:t>
            </a:r>
            <a:endParaRPr lang="en-US" sz="4000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3429000"/>
            <a:ext cx="7848600" cy="2133600"/>
          </a:xfrm>
        </p:spPr>
        <p:txBody>
          <a:bodyPr/>
          <a:lstStyle/>
          <a:p>
            <a:pPr lvl="2" algn="r" rtl="1" eaLnBrk="1" hangingPunct="1">
              <a:buNone/>
            </a:pP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H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S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7</a:t>
            </a: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+ H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O → 2H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000" b="1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SO</a:t>
            </a:r>
            <a:r>
              <a:rPr lang="en-US" sz="4000" b="1" baseline="-25000" dirty="0" smtClean="0">
                <a:solidFill>
                  <a:schemeClr val="bg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4</a:t>
            </a:r>
          </a:p>
          <a:p>
            <a:pPr eaLnBrk="1" hangingPunct="1"/>
            <a:endParaRPr lang="en-US" sz="3600" b="1" dirty="0" smtClean="0">
              <a:solidFill>
                <a:schemeClr val="bg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2209800"/>
          </a:xfrm>
        </p:spPr>
        <p:txBody>
          <a:bodyPr/>
          <a:lstStyle/>
          <a:p>
            <a:pPr fontAlgn="t"/>
            <a:r>
              <a:rPr lang="ar-QA" dirty="0" smtClean="0"/>
              <a:t>عددي أربعة استخدامات لحمض الكبريتيك</a:t>
            </a:r>
            <a:endParaRPr lang="en-US" dirty="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38200" y="2743200"/>
            <a:ext cx="7772400" cy="20574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QA" sz="3600" dirty="0" smtClean="0">
                <a:latin typeface="Tahoma" pitchFamily="34" charset="0"/>
              </a:rPr>
              <a:t>-مادة مؤكسدة ونازعة للماء.</a:t>
            </a:r>
          </a:p>
          <a:p>
            <a:pPr algn="ctr" rtl="1" eaLnBrk="1" hangingPunct="1">
              <a:buNone/>
            </a:pPr>
            <a:r>
              <a:rPr lang="ar-QA" sz="3600" dirty="0" smtClean="0">
                <a:latin typeface="Tahoma" pitchFamily="34" charset="0"/>
              </a:rPr>
              <a:t>-صناعة الصابون والمنظفات.</a:t>
            </a:r>
          </a:p>
          <a:p>
            <a:pPr algn="ctr" rtl="1" eaLnBrk="1" hangingPunct="1">
              <a:buNone/>
            </a:pPr>
            <a:r>
              <a:rPr lang="ar-QA" sz="3600" dirty="0" smtClean="0">
                <a:latin typeface="Tahoma" pitchFamily="34" charset="0"/>
              </a:rPr>
              <a:t>-صناعة المطاط والبلاستيك.</a:t>
            </a:r>
          </a:p>
          <a:p>
            <a:pPr algn="ctr" rtl="1" eaLnBrk="1" hangingPunct="1">
              <a:buNone/>
            </a:pPr>
            <a:r>
              <a:rPr lang="ar-QA" sz="3600" dirty="0" smtClean="0">
                <a:latin typeface="Tahoma" pitchFamily="34" charset="0"/>
              </a:rPr>
              <a:t>-صناعة بطارية السيارة.</a:t>
            </a:r>
          </a:p>
          <a:p>
            <a:pPr algn="ctr" rtl="1" eaLnBrk="1" hangingPunct="1">
              <a:buNone/>
            </a:pPr>
            <a:r>
              <a:rPr lang="ar-QA" sz="3600" dirty="0" smtClean="0">
                <a:latin typeface="Tahoma" pitchFamily="34" charset="0"/>
              </a:rPr>
              <a:t>-صناعة الأصباغ والكحول.</a:t>
            </a:r>
            <a:endParaRPr lang="en-US" sz="3600" dirty="0" smtClean="0">
              <a:latin typeface="Tahoma" pitchFamily="34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  <p:bldP spid="2151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2057400"/>
          </a:xfrm>
        </p:spPr>
        <p:txBody>
          <a:bodyPr/>
          <a:lstStyle/>
          <a:p>
            <a:r>
              <a:rPr lang="ar-QA" dirty="0" smtClean="0"/>
              <a:t>عددي استخدامات الحجر الجيري ( كربونات  )</a:t>
            </a:r>
            <a:r>
              <a:rPr lang="en-US" dirty="0" smtClean="0"/>
              <a:t>CaCO</a:t>
            </a:r>
            <a:r>
              <a:rPr lang="en-US" baseline="-25000" dirty="0" smtClean="0"/>
              <a:t>3</a:t>
            </a:r>
            <a:r>
              <a:rPr lang="ar-QA" dirty="0" smtClean="0"/>
              <a:t>الكالسيوم </a:t>
            </a:r>
            <a:endParaRPr lang="en-US" dirty="0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838200" y="2743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-صناعة</a:t>
            </a:r>
            <a:r>
              <a:rPr kumimoji="0" lang="ar-QA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الاس</a:t>
            </a:r>
            <a:r>
              <a:rPr lang="ar-QA" sz="3600" kern="0" dirty="0" smtClean="0">
                <a:latin typeface="Tahoma" pitchFamily="34" charset="0"/>
                <a:cs typeface="+mn-cs"/>
              </a:rPr>
              <a:t>م</a:t>
            </a:r>
            <a:r>
              <a:rPr kumimoji="0" lang="ar-QA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نت والزجاج 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QA" sz="3600" kern="0" baseline="0" dirty="0" smtClean="0">
                <a:latin typeface="Tahoma" pitchFamily="34" charset="0"/>
                <a:cs typeface="+mn-cs"/>
              </a:rPr>
              <a:t>-صناعة</a:t>
            </a:r>
            <a:r>
              <a:rPr lang="ar-QA" sz="3600" kern="0" dirty="0" smtClean="0">
                <a:latin typeface="Tahoma" pitchFamily="34" charset="0"/>
                <a:cs typeface="+mn-cs"/>
              </a:rPr>
              <a:t> معاجين الأسنان.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-صناعة</a:t>
            </a:r>
            <a:r>
              <a:rPr kumimoji="0" lang="ar-QA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الجير الزراعي.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QA" sz="3600" kern="0" baseline="0" dirty="0" smtClean="0">
                <a:latin typeface="Tahoma" pitchFamily="34" charset="0"/>
                <a:cs typeface="+mn-cs"/>
              </a:rPr>
              <a:t>-مادة</a:t>
            </a:r>
            <a:r>
              <a:rPr lang="ar-QA" sz="3600" kern="0" dirty="0" smtClean="0">
                <a:latin typeface="Tahoma" pitchFamily="34" charset="0"/>
                <a:cs typeface="+mn-cs"/>
              </a:rPr>
              <a:t> مضادة للحموضة.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QA" sz="3600" kern="0" dirty="0" smtClean="0">
                <a:latin typeface="Tahoma" pitchFamily="34" charset="0"/>
                <a:cs typeface="+mn-cs"/>
              </a:rPr>
              <a:t>-الحصول على </a:t>
            </a:r>
            <a:r>
              <a:rPr lang="en-US" sz="3600" kern="0" dirty="0" smtClean="0">
                <a:latin typeface="Tahoma" pitchFamily="34" charset="0"/>
                <a:cs typeface="+mn-cs"/>
              </a:rPr>
              <a:t>CO</a:t>
            </a:r>
            <a:r>
              <a:rPr lang="en-US" sz="3600" kern="0" baseline="-25000" dirty="0" smtClean="0">
                <a:latin typeface="Tahoma" pitchFamily="34" charset="0"/>
                <a:cs typeface="+mn-cs"/>
              </a:rPr>
              <a:t>2</a:t>
            </a:r>
            <a:r>
              <a:rPr lang="en-US" sz="3600" kern="0" dirty="0" smtClean="0">
                <a:latin typeface="Tahoma" pitchFamily="34" charset="0"/>
                <a:cs typeface="+mn-cs"/>
              </a:rPr>
              <a:t> – </a:t>
            </a:r>
            <a:r>
              <a:rPr lang="en-US" sz="3600" kern="0" dirty="0" err="1" smtClean="0">
                <a:latin typeface="Tahoma" pitchFamily="34" charset="0"/>
                <a:cs typeface="+mn-cs"/>
              </a:rPr>
              <a:t>CaO</a:t>
            </a:r>
            <a:r>
              <a:rPr lang="en-US" sz="3600" kern="0" dirty="0" smtClean="0">
                <a:latin typeface="Tahoma" pitchFamily="34" charset="0"/>
                <a:cs typeface="+mn-cs"/>
              </a:rPr>
              <a:t> – Ca(OH)</a:t>
            </a:r>
            <a:r>
              <a:rPr lang="en-US" sz="3600" kern="0" baseline="-25000" dirty="0" smtClean="0">
                <a:latin typeface="Tahoma" pitchFamily="34" charset="0"/>
                <a:cs typeface="+mn-cs"/>
              </a:rPr>
              <a:t>2</a:t>
            </a:r>
            <a:endParaRPr lang="ar-QA" sz="3600" kern="0" baseline="-25000" dirty="0" smtClean="0"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7772400" cy="2286000"/>
          </a:xfrm>
        </p:spPr>
        <p:txBody>
          <a:bodyPr/>
          <a:lstStyle/>
          <a:p>
            <a:pPr eaLnBrk="1" hangingPunct="1"/>
            <a:r>
              <a:rPr lang="ar-QA" b="1" dirty="0" smtClean="0">
                <a:latin typeface="Bernard MT Condensed" pitchFamily="18" charset="0"/>
              </a:rPr>
              <a:t>اذكري اسم العالم الذي اكتشف حمض النيتريك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0"/>
            <a:ext cx="7772400" cy="22860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Tahoma" pitchFamily="34" charset="0"/>
              </a:rPr>
              <a:t>جابر بن حيان</a:t>
            </a:r>
            <a:endParaRPr lang="en-US" sz="3600" b="1" dirty="0" smtClean="0">
              <a:solidFill>
                <a:srgbClr val="66FF33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2438400"/>
          </a:xfrm>
        </p:spPr>
        <p:txBody>
          <a:bodyPr/>
          <a:lstStyle/>
          <a:p>
            <a:pPr rtl="1"/>
            <a:r>
              <a:rPr lang="ar-QA" dirty="0" smtClean="0"/>
              <a:t>ماذا يحصل إذا تعرض حمض النيتريك إلى الهواء الجوي؟</a:t>
            </a:r>
            <a:endParaRPr lang="en-US" b="1" dirty="0" smtClean="0">
              <a:latin typeface="Bernard MT Condensed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2514600"/>
          </a:xfrm>
        </p:spPr>
        <p:txBody>
          <a:bodyPr/>
          <a:lstStyle/>
          <a:p>
            <a:pPr algn="ctr" eaLnBrk="1" hangingPunct="1">
              <a:buNone/>
            </a:pPr>
            <a:r>
              <a:rPr lang="ar-QA" sz="3600" b="1" dirty="0" smtClean="0">
                <a:solidFill>
                  <a:srgbClr val="66FF33"/>
                </a:solidFill>
                <a:latin typeface="Bernard MT Condensed" pitchFamily="18" charset="0"/>
              </a:rPr>
              <a:t>يتحول إلى اللون الأصفر بسبب تكون ثاني أكسيد النيتروجين</a:t>
            </a:r>
            <a:endParaRPr lang="en-US" sz="3600" b="1" dirty="0" smtClean="0">
              <a:solidFill>
                <a:srgbClr val="66FF33"/>
              </a:solidFill>
              <a:latin typeface="Bernard MT Condensed" pitchFamily="18" charset="0"/>
            </a:endParaRPr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 rot="21124679">
            <a:off x="718315" y="2556740"/>
            <a:ext cx="7467600" cy="3200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en-US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Daily Double</a:t>
            </a:r>
            <a:endParaRPr 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autoUpdateAnimBg="0"/>
      <p:bldP spid="2458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CC"/>
      </a:lt1>
      <a:dk2>
        <a:srgbClr val="FFFF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FFFFFF"/>
      </a:hlink>
      <a:folHlink>
        <a:srgbClr val="292929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3128</TotalTime>
  <Words>330</Words>
  <Application>Microsoft Office PowerPoint</Application>
  <PresentationFormat>On-screen Show (4:3)</PresentationFormat>
  <Paragraphs>118</Paragraphs>
  <Slides>17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معادلة</vt:lpstr>
      <vt:lpstr>Slide 1</vt:lpstr>
      <vt:lpstr>Slide 2</vt:lpstr>
      <vt:lpstr>أذكري ناتج تفاعل ثاني اكسيد الكبريت مع الاكسجين </vt:lpstr>
      <vt:lpstr>اذكري العامل المساعد في تحضير ثالث أكسيد الكبريت</vt:lpstr>
      <vt:lpstr>ماذا ينتج عند تفاعل حمض الكبريتيك المدخن مع الماء</vt:lpstr>
      <vt:lpstr>عددي أربعة استخدامات لحمض الكبريتيك</vt:lpstr>
      <vt:lpstr>عددي استخدامات الحجر الجيري ( كربونات  )CaCO3الكالسيوم </vt:lpstr>
      <vt:lpstr>اذكري اسم العالم الذي اكتشف حمض النيتريك</vt:lpstr>
      <vt:lpstr>ماذا يحصل إذا تعرض حمض النيتريك إلى الهواء الجوي؟</vt:lpstr>
      <vt:lpstr>ماذا ينتج إذا تفاعل أول أكسيد النيتروجين مع الأكسيجن؟</vt:lpstr>
      <vt:lpstr>عددي استخدامات حمض النيتريك</vt:lpstr>
      <vt:lpstr>ما هي الصيغة الكيميائية لحمض النيتريك؟</vt:lpstr>
      <vt:lpstr>اذكري المواد اللازمة لتصنيع الأمونيا:</vt:lpstr>
      <vt:lpstr>تسمى الطريقة التي تحضر بها الأمونيا بطريقة .....</vt:lpstr>
      <vt:lpstr>سمي العامل الحفاز المضاف أثناء تصنيع الأمونيا:</vt:lpstr>
      <vt:lpstr>عددي خواص الأمونيا</vt:lpstr>
      <vt:lpstr>اذكري أربعة استخدامات للأمونيا: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Kerryleah8</dc:creator>
  <cp:lastModifiedBy>Family</cp:lastModifiedBy>
  <cp:revision>192</cp:revision>
  <dcterms:created xsi:type="dcterms:W3CDTF">2004-01-21T02:12:07Z</dcterms:created>
  <dcterms:modified xsi:type="dcterms:W3CDTF">2012-01-16T19:54:51Z</dcterms:modified>
</cp:coreProperties>
</file>